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8" r:id="rId3"/>
    <p:sldId id="257" r:id="rId4"/>
    <p:sldId id="259" r:id="rId5"/>
    <p:sldId id="272" r:id="rId6"/>
    <p:sldId id="260" r:id="rId7"/>
    <p:sldId id="261" r:id="rId8"/>
    <p:sldId id="266" r:id="rId9"/>
    <p:sldId id="270" r:id="rId10"/>
    <p:sldId id="268" r:id="rId11"/>
    <p:sldId id="262" r:id="rId12"/>
    <p:sldId id="267" r:id="rId13"/>
    <p:sldId id="263" r:id="rId14"/>
    <p:sldId id="264" r:id="rId15"/>
    <p:sldId id="265" r:id="rId16"/>
    <p:sldId id="269" r:id="rId17"/>
    <p:sldId id="271" r:id="rId18"/>
    <p:sldId id="274" r:id="rId19"/>
    <p:sldId id="275" r:id="rId20"/>
    <p:sldId id="287" r:id="rId21"/>
    <p:sldId id="277" r:id="rId22"/>
    <p:sldId id="284" r:id="rId23"/>
    <p:sldId id="285" r:id="rId24"/>
    <p:sldId id="286" r:id="rId25"/>
    <p:sldId id="288" r:id="rId26"/>
    <p:sldId id="289" r:id="rId27"/>
    <p:sldId id="291" r:id="rId28"/>
    <p:sldId id="290" r:id="rId29"/>
    <p:sldId id="292" r:id="rId30"/>
    <p:sldId id="293" r:id="rId31"/>
    <p:sldId id="305" r:id="rId32"/>
    <p:sldId id="294" r:id="rId33"/>
    <p:sldId id="304" r:id="rId34"/>
    <p:sldId id="306" r:id="rId35"/>
    <p:sldId id="3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15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99CF9E"/>
    <a:srgbClr val="FFCC66"/>
    <a:srgbClr val="CC66FF"/>
    <a:srgbClr val="CCFF99"/>
    <a:srgbClr val="CC99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63" autoAdjust="0"/>
    <p:restoredTop sz="94660"/>
  </p:normalViewPr>
  <p:slideViewPr>
    <p:cSldViewPr snapToGrid="0" showGuides="1">
      <p:cViewPr varScale="1">
        <p:scale>
          <a:sx n="75" d="100"/>
          <a:sy n="75" d="100"/>
        </p:scale>
        <p:origin x="54" y="894"/>
      </p:cViewPr>
      <p:guideLst>
        <p:guide orient="horz" pos="2112"/>
        <p:guide pos="15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BCD2B-5315-4359-A3E9-728CADF95B44}" type="datetimeFigureOut">
              <a:rPr lang="en-US" smtClean="0"/>
              <a:t>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1D5261-E793-4E46-85B2-B9BBF6478F7F}" type="slidenum">
              <a:rPr lang="en-US" smtClean="0"/>
              <a:t>‹#›</a:t>
            </a:fld>
            <a:endParaRPr lang="en-US"/>
          </a:p>
        </p:txBody>
      </p:sp>
    </p:spTree>
    <p:extLst>
      <p:ext uri="{BB962C8B-B14F-4D97-AF65-F5344CB8AC3E}">
        <p14:creationId xmlns:p14="http://schemas.microsoft.com/office/powerpoint/2010/main" val="2088675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back to the step cyclic experiment that I showed you from before. This time I will show you a synchronized color analysis. Since we only need 2 descriptors, we can describe the color changes with the total color change and the change in the green chromaticity. The choice for these 2 descriptors are semi-arbitrary, but the choice is based on the idea that the total color change represents the total “signal” given by the activation of the mechanophore and the observation that the green chromatic change is particularly sensitive to the unloading process of the sample.</a:t>
            </a:r>
          </a:p>
          <a:p>
            <a:endParaRPr lang="en-US" dirty="0"/>
          </a:p>
        </p:txBody>
      </p:sp>
      <p:sp>
        <p:nvSpPr>
          <p:cNvPr id="4" name="Slide Number Placeholder 3"/>
          <p:cNvSpPr>
            <a:spLocks noGrp="1"/>
          </p:cNvSpPr>
          <p:nvPr>
            <p:ph type="sldNum" sz="quarter" idx="5"/>
          </p:nvPr>
        </p:nvSpPr>
        <p:spPr/>
        <p:txBody>
          <a:bodyPr/>
          <a:lstStyle/>
          <a:p>
            <a:fld id="{B9D5F7AA-B6C9-4367-8CFD-1508F1D42804}" type="slidenum">
              <a:rPr lang="en-US" smtClean="0"/>
              <a:t>26</a:t>
            </a:fld>
            <a:endParaRPr lang="en-US"/>
          </a:p>
        </p:txBody>
      </p:sp>
    </p:spTree>
    <p:extLst>
      <p:ext uri="{BB962C8B-B14F-4D97-AF65-F5344CB8AC3E}">
        <p14:creationId xmlns:p14="http://schemas.microsoft.com/office/powerpoint/2010/main" val="3337864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Simplified, labeled color map</a:t>
            </a:r>
          </a:p>
          <a:p>
            <a:r>
              <a:rPr lang="en-US" dirty="0"/>
              <a:t>Introduce </a:t>
            </a:r>
            <a:r>
              <a:rPr lang="en-US" dirty="0" err="1"/>
              <a:t>isostress</a:t>
            </a:r>
            <a:r>
              <a:rPr lang="en-US" dirty="0"/>
              <a:t> lines to create color-stress maps. (calibration map)</a:t>
            </a:r>
          </a:p>
          <a:p>
            <a:r>
              <a:rPr lang="en-US" dirty="0"/>
              <a:t>Based on the correlation, to back-calculate the associated stress for a given color.</a:t>
            </a:r>
          </a:p>
          <a:p>
            <a:r>
              <a:rPr lang="en-US" dirty="0"/>
              <a:t>Parse pixels as unloading vs. loading and determine the loading history for an unloaded pixel</a:t>
            </a:r>
          </a:p>
        </p:txBody>
      </p:sp>
      <p:sp>
        <p:nvSpPr>
          <p:cNvPr id="4" name="Slide Number Placeholder 3"/>
          <p:cNvSpPr>
            <a:spLocks noGrp="1"/>
          </p:cNvSpPr>
          <p:nvPr>
            <p:ph type="sldNum" sz="quarter" idx="5"/>
          </p:nvPr>
        </p:nvSpPr>
        <p:spPr/>
        <p:txBody>
          <a:bodyPr/>
          <a:lstStyle/>
          <a:p>
            <a:fld id="{B9D5F7AA-B6C9-4367-8CFD-1508F1D42804}" type="slidenum">
              <a:rPr lang="en-US" smtClean="0"/>
              <a:t>27</a:t>
            </a:fld>
            <a:endParaRPr lang="en-US"/>
          </a:p>
        </p:txBody>
      </p:sp>
    </p:spTree>
    <p:extLst>
      <p:ext uri="{BB962C8B-B14F-4D97-AF65-F5344CB8AC3E}">
        <p14:creationId xmlns:p14="http://schemas.microsoft.com/office/powerpoint/2010/main" val="192722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6519-03D2-4180-BCCD-473BAA5E3D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E6B794-C6B4-48B4-94EB-C063C31A64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2BEB25-53A9-41AC-9769-97559145A41D}"/>
              </a:ext>
            </a:extLst>
          </p:cNvPr>
          <p:cNvSpPr>
            <a:spLocks noGrp="1"/>
          </p:cNvSpPr>
          <p:nvPr>
            <p:ph type="dt" sz="half" idx="10"/>
          </p:nvPr>
        </p:nvSpPr>
        <p:spPr/>
        <p:txBody>
          <a:bodyPr/>
          <a:lstStyle/>
          <a:p>
            <a:fld id="{20926E3C-45EC-4DA4-97BB-82D121F70BCB}" type="datetime1">
              <a:rPr lang="en-US" smtClean="0"/>
              <a:t>2/11/19</a:t>
            </a:fld>
            <a:endParaRPr lang="en-US"/>
          </a:p>
        </p:txBody>
      </p:sp>
      <p:sp>
        <p:nvSpPr>
          <p:cNvPr id="5" name="Footer Placeholder 4">
            <a:extLst>
              <a:ext uri="{FF2B5EF4-FFF2-40B4-BE49-F238E27FC236}">
                <a16:creationId xmlns:a16="http://schemas.microsoft.com/office/drawing/2014/main" id="{B2E57125-2F06-4026-BBAF-A33867F6CE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CB38F-893B-4750-89B9-69A59AD62F02}"/>
              </a:ext>
            </a:extLst>
          </p:cNvPr>
          <p:cNvSpPr>
            <a:spLocks noGrp="1"/>
          </p:cNvSpPr>
          <p:nvPr>
            <p:ph type="sldNum" sz="quarter" idx="12"/>
          </p:nvPr>
        </p:nvSpPr>
        <p:spPr/>
        <p:txBody>
          <a:bodyPr/>
          <a:lstStyle/>
          <a:p>
            <a:fld id="{B7C956DB-C67A-44BE-92A1-614D581E0BB8}" type="slidenum">
              <a:rPr lang="en-US" smtClean="0"/>
              <a:t>‹#›</a:t>
            </a:fld>
            <a:endParaRPr lang="en-US"/>
          </a:p>
        </p:txBody>
      </p:sp>
    </p:spTree>
    <p:extLst>
      <p:ext uri="{BB962C8B-B14F-4D97-AF65-F5344CB8AC3E}">
        <p14:creationId xmlns:p14="http://schemas.microsoft.com/office/powerpoint/2010/main" val="1560778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C9CD-C097-42E8-9A06-6DCC1F243D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48F48A-5EDB-42CC-9235-6EBB290CC15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CF3CC-7464-4810-BCB1-695F1BA92BF6}"/>
              </a:ext>
            </a:extLst>
          </p:cNvPr>
          <p:cNvSpPr>
            <a:spLocks noGrp="1"/>
          </p:cNvSpPr>
          <p:nvPr>
            <p:ph type="dt" sz="half" idx="10"/>
          </p:nvPr>
        </p:nvSpPr>
        <p:spPr/>
        <p:txBody>
          <a:bodyPr/>
          <a:lstStyle/>
          <a:p>
            <a:fld id="{73FF71CA-FAC4-446E-9B08-07ECB267DEC4}" type="datetime1">
              <a:rPr lang="en-US" smtClean="0"/>
              <a:t>2/11/19</a:t>
            </a:fld>
            <a:endParaRPr lang="en-US"/>
          </a:p>
        </p:txBody>
      </p:sp>
      <p:sp>
        <p:nvSpPr>
          <p:cNvPr id="5" name="Footer Placeholder 4">
            <a:extLst>
              <a:ext uri="{FF2B5EF4-FFF2-40B4-BE49-F238E27FC236}">
                <a16:creationId xmlns:a16="http://schemas.microsoft.com/office/drawing/2014/main" id="{5D47ACB0-DF6E-4EE1-BEA0-F700E5764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492FA-9E2B-4B14-9C1F-03745BF90E91}"/>
              </a:ext>
            </a:extLst>
          </p:cNvPr>
          <p:cNvSpPr>
            <a:spLocks noGrp="1"/>
          </p:cNvSpPr>
          <p:nvPr>
            <p:ph type="sldNum" sz="quarter" idx="12"/>
          </p:nvPr>
        </p:nvSpPr>
        <p:spPr/>
        <p:txBody>
          <a:bodyPr/>
          <a:lstStyle/>
          <a:p>
            <a:fld id="{B7C956DB-C67A-44BE-92A1-614D581E0BB8}" type="slidenum">
              <a:rPr lang="en-US" smtClean="0"/>
              <a:t>‹#›</a:t>
            </a:fld>
            <a:endParaRPr lang="en-US"/>
          </a:p>
        </p:txBody>
      </p:sp>
    </p:spTree>
    <p:extLst>
      <p:ext uri="{BB962C8B-B14F-4D97-AF65-F5344CB8AC3E}">
        <p14:creationId xmlns:p14="http://schemas.microsoft.com/office/powerpoint/2010/main" val="3170280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F9BCFE-0585-47BD-9C96-2108169615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1DF5F1-036E-4D4E-B2D6-A0D181B9A1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BCD8B-5B85-42E5-88AF-686F5CC67F99}"/>
              </a:ext>
            </a:extLst>
          </p:cNvPr>
          <p:cNvSpPr>
            <a:spLocks noGrp="1"/>
          </p:cNvSpPr>
          <p:nvPr>
            <p:ph type="dt" sz="half" idx="10"/>
          </p:nvPr>
        </p:nvSpPr>
        <p:spPr/>
        <p:txBody>
          <a:bodyPr/>
          <a:lstStyle/>
          <a:p>
            <a:fld id="{4FD35F47-0BF4-4CDA-98E8-68708D2C1B7A}" type="datetime1">
              <a:rPr lang="en-US" smtClean="0"/>
              <a:t>2/11/19</a:t>
            </a:fld>
            <a:endParaRPr lang="en-US"/>
          </a:p>
        </p:txBody>
      </p:sp>
      <p:sp>
        <p:nvSpPr>
          <p:cNvPr id="5" name="Footer Placeholder 4">
            <a:extLst>
              <a:ext uri="{FF2B5EF4-FFF2-40B4-BE49-F238E27FC236}">
                <a16:creationId xmlns:a16="http://schemas.microsoft.com/office/drawing/2014/main" id="{618EA9CF-A783-42F5-99D5-F8B04BE05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1B6057-6FEE-4EA9-999C-BD044DD32200}"/>
              </a:ext>
            </a:extLst>
          </p:cNvPr>
          <p:cNvSpPr>
            <a:spLocks noGrp="1"/>
          </p:cNvSpPr>
          <p:nvPr>
            <p:ph type="sldNum" sz="quarter" idx="12"/>
          </p:nvPr>
        </p:nvSpPr>
        <p:spPr/>
        <p:txBody>
          <a:bodyPr/>
          <a:lstStyle/>
          <a:p>
            <a:fld id="{B7C956DB-C67A-44BE-92A1-614D581E0BB8}" type="slidenum">
              <a:rPr lang="en-US" smtClean="0"/>
              <a:t>‹#›</a:t>
            </a:fld>
            <a:endParaRPr lang="en-US"/>
          </a:p>
        </p:txBody>
      </p:sp>
    </p:spTree>
    <p:extLst>
      <p:ext uri="{BB962C8B-B14F-4D97-AF65-F5344CB8AC3E}">
        <p14:creationId xmlns:p14="http://schemas.microsoft.com/office/powerpoint/2010/main" val="1213515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D701-1B99-4CF2-8FB4-4C48D6C5D3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3ACD87-DD32-480C-AA8D-0179CDAAE4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A94E7-4609-4D5A-837B-1DF1E6C531F8}"/>
              </a:ext>
            </a:extLst>
          </p:cNvPr>
          <p:cNvSpPr>
            <a:spLocks noGrp="1"/>
          </p:cNvSpPr>
          <p:nvPr>
            <p:ph type="dt" sz="half" idx="10"/>
          </p:nvPr>
        </p:nvSpPr>
        <p:spPr/>
        <p:txBody>
          <a:bodyPr/>
          <a:lstStyle/>
          <a:p>
            <a:fld id="{273B181A-B99C-440D-B2FE-36A25EFB6A40}" type="datetime1">
              <a:rPr lang="en-US" smtClean="0"/>
              <a:t>2/11/19</a:t>
            </a:fld>
            <a:endParaRPr lang="en-US"/>
          </a:p>
        </p:txBody>
      </p:sp>
      <p:sp>
        <p:nvSpPr>
          <p:cNvPr id="5" name="Footer Placeholder 4">
            <a:extLst>
              <a:ext uri="{FF2B5EF4-FFF2-40B4-BE49-F238E27FC236}">
                <a16:creationId xmlns:a16="http://schemas.microsoft.com/office/drawing/2014/main" id="{D56991E1-034F-4670-A3E0-A5D4EF4A1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1C545E-7CBD-41DC-9084-552EFCCE5E6F}"/>
              </a:ext>
            </a:extLst>
          </p:cNvPr>
          <p:cNvSpPr>
            <a:spLocks noGrp="1"/>
          </p:cNvSpPr>
          <p:nvPr>
            <p:ph type="sldNum" sz="quarter" idx="12"/>
          </p:nvPr>
        </p:nvSpPr>
        <p:spPr/>
        <p:txBody>
          <a:bodyPr/>
          <a:lstStyle/>
          <a:p>
            <a:fld id="{B7C956DB-C67A-44BE-92A1-614D581E0BB8}" type="slidenum">
              <a:rPr lang="en-US" smtClean="0"/>
              <a:t>‹#›</a:t>
            </a:fld>
            <a:endParaRPr lang="en-US"/>
          </a:p>
        </p:txBody>
      </p:sp>
    </p:spTree>
    <p:extLst>
      <p:ext uri="{BB962C8B-B14F-4D97-AF65-F5344CB8AC3E}">
        <p14:creationId xmlns:p14="http://schemas.microsoft.com/office/powerpoint/2010/main" val="394292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8CA7-BA39-492C-9ABC-78E015119C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A4E99F-56F2-4611-B381-8F0C6F3E26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B908086-BC24-4DDC-9985-E149F7A1BB02}"/>
              </a:ext>
            </a:extLst>
          </p:cNvPr>
          <p:cNvSpPr>
            <a:spLocks noGrp="1"/>
          </p:cNvSpPr>
          <p:nvPr>
            <p:ph type="dt" sz="half" idx="10"/>
          </p:nvPr>
        </p:nvSpPr>
        <p:spPr/>
        <p:txBody>
          <a:bodyPr/>
          <a:lstStyle/>
          <a:p>
            <a:fld id="{1462D4F5-D83F-4D8D-95A8-E54A3F2D83D2}" type="datetime1">
              <a:rPr lang="en-US" smtClean="0"/>
              <a:t>2/11/19</a:t>
            </a:fld>
            <a:endParaRPr lang="en-US"/>
          </a:p>
        </p:txBody>
      </p:sp>
      <p:sp>
        <p:nvSpPr>
          <p:cNvPr id="5" name="Footer Placeholder 4">
            <a:extLst>
              <a:ext uri="{FF2B5EF4-FFF2-40B4-BE49-F238E27FC236}">
                <a16:creationId xmlns:a16="http://schemas.microsoft.com/office/drawing/2014/main" id="{1456ED77-A552-42A3-A296-815C80B9B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0A3B9-A56C-4390-B963-2941370F7337}"/>
              </a:ext>
            </a:extLst>
          </p:cNvPr>
          <p:cNvSpPr>
            <a:spLocks noGrp="1"/>
          </p:cNvSpPr>
          <p:nvPr>
            <p:ph type="sldNum" sz="quarter" idx="12"/>
          </p:nvPr>
        </p:nvSpPr>
        <p:spPr/>
        <p:txBody>
          <a:bodyPr/>
          <a:lstStyle/>
          <a:p>
            <a:fld id="{B7C956DB-C67A-44BE-92A1-614D581E0BB8}" type="slidenum">
              <a:rPr lang="en-US" smtClean="0"/>
              <a:t>‹#›</a:t>
            </a:fld>
            <a:endParaRPr lang="en-US"/>
          </a:p>
        </p:txBody>
      </p:sp>
    </p:spTree>
    <p:extLst>
      <p:ext uri="{BB962C8B-B14F-4D97-AF65-F5344CB8AC3E}">
        <p14:creationId xmlns:p14="http://schemas.microsoft.com/office/powerpoint/2010/main" val="1324337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05442-B144-41DB-9685-8B7CA53608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BCE52E-9BE3-408F-B330-5C1EDC66DA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07C5FC-27B2-47D3-8C3B-9F685DCB5C5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F76217-AC01-4A72-A38A-5E83F02D5980}"/>
              </a:ext>
            </a:extLst>
          </p:cNvPr>
          <p:cNvSpPr>
            <a:spLocks noGrp="1"/>
          </p:cNvSpPr>
          <p:nvPr>
            <p:ph type="dt" sz="half" idx="10"/>
          </p:nvPr>
        </p:nvSpPr>
        <p:spPr/>
        <p:txBody>
          <a:bodyPr/>
          <a:lstStyle/>
          <a:p>
            <a:fld id="{90594281-75B5-4689-BCAA-00D00E6894AD}" type="datetime1">
              <a:rPr lang="en-US" smtClean="0"/>
              <a:t>2/11/19</a:t>
            </a:fld>
            <a:endParaRPr lang="en-US"/>
          </a:p>
        </p:txBody>
      </p:sp>
      <p:sp>
        <p:nvSpPr>
          <p:cNvPr id="6" name="Footer Placeholder 5">
            <a:extLst>
              <a:ext uri="{FF2B5EF4-FFF2-40B4-BE49-F238E27FC236}">
                <a16:creationId xmlns:a16="http://schemas.microsoft.com/office/drawing/2014/main" id="{BC801ECA-1CE4-462C-8CF2-2A5E6EA925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A5201-53E8-41FF-A23E-FBCA967CD370}"/>
              </a:ext>
            </a:extLst>
          </p:cNvPr>
          <p:cNvSpPr>
            <a:spLocks noGrp="1"/>
          </p:cNvSpPr>
          <p:nvPr>
            <p:ph type="sldNum" sz="quarter" idx="12"/>
          </p:nvPr>
        </p:nvSpPr>
        <p:spPr/>
        <p:txBody>
          <a:bodyPr/>
          <a:lstStyle/>
          <a:p>
            <a:fld id="{B7C956DB-C67A-44BE-92A1-614D581E0BB8}" type="slidenum">
              <a:rPr lang="en-US" smtClean="0"/>
              <a:t>‹#›</a:t>
            </a:fld>
            <a:endParaRPr lang="en-US"/>
          </a:p>
        </p:txBody>
      </p:sp>
    </p:spTree>
    <p:extLst>
      <p:ext uri="{BB962C8B-B14F-4D97-AF65-F5344CB8AC3E}">
        <p14:creationId xmlns:p14="http://schemas.microsoft.com/office/powerpoint/2010/main" val="116614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5C46-03DE-4DD6-AE00-6EAF918B57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AE6355-778F-4E16-8DB5-9A4E2AEC3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58EEF1-BD83-4571-AE2A-75CD923EDF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9C5B46-63BF-4DC6-A7D3-EA32A0B770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17A22B-033C-43EB-8B96-5F9EB3F6068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5C3BBB-ACA5-4ED3-87E4-BDA66F3D2CD2}"/>
              </a:ext>
            </a:extLst>
          </p:cNvPr>
          <p:cNvSpPr>
            <a:spLocks noGrp="1"/>
          </p:cNvSpPr>
          <p:nvPr>
            <p:ph type="dt" sz="half" idx="10"/>
          </p:nvPr>
        </p:nvSpPr>
        <p:spPr/>
        <p:txBody>
          <a:bodyPr/>
          <a:lstStyle/>
          <a:p>
            <a:fld id="{CAE54EBF-E5C7-4572-9DCB-3980E2848BCC}" type="datetime1">
              <a:rPr lang="en-US" smtClean="0"/>
              <a:t>2/11/19</a:t>
            </a:fld>
            <a:endParaRPr lang="en-US"/>
          </a:p>
        </p:txBody>
      </p:sp>
      <p:sp>
        <p:nvSpPr>
          <p:cNvPr id="8" name="Footer Placeholder 7">
            <a:extLst>
              <a:ext uri="{FF2B5EF4-FFF2-40B4-BE49-F238E27FC236}">
                <a16:creationId xmlns:a16="http://schemas.microsoft.com/office/drawing/2014/main" id="{A5966CFE-C09F-4F8A-8DAC-3EF48A7AE9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66E6F8-9F34-42F6-848F-A7FF90C6F4C7}"/>
              </a:ext>
            </a:extLst>
          </p:cNvPr>
          <p:cNvSpPr>
            <a:spLocks noGrp="1"/>
          </p:cNvSpPr>
          <p:nvPr>
            <p:ph type="sldNum" sz="quarter" idx="12"/>
          </p:nvPr>
        </p:nvSpPr>
        <p:spPr/>
        <p:txBody>
          <a:bodyPr/>
          <a:lstStyle/>
          <a:p>
            <a:fld id="{B7C956DB-C67A-44BE-92A1-614D581E0BB8}" type="slidenum">
              <a:rPr lang="en-US" smtClean="0"/>
              <a:t>‹#›</a:t>
            </a:fld>
            <a:endParaRPr lang="en-US"/>
          </a:p>
        </p:txBody>
      </p:sp>
    </p:spTree>
    <p:extLst>
      <p:ext uri="{BB962C8B-B14F-4D97-AF65-F5344CB8AC3E}">
        <p14:creationId xmlns:p14="http://schemas.microsoft.com/office/powerpoint/2010/main" val="416602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B09E-F3AD-4065-A665-1F41B90558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6F08CA-EF91-4712-9742-5FDA86F9BBAF}"/>
              </a:ext>
            </a:extLst>
          </p:cNvPr>
          <p:cNvSpPr>
            <a:spLocks noGrp="1"/>
          </p:cNvSpPr>
          <p:nvPr>
            <p:ph type="dt" sz="half" idx="10"/>
          </p:nvPr>
        </p:nvSpPr>
        <p:spPr/>
        <p:txBody>
          <a:bodyPr/>
          <a:lstStyle/>
          <a:p>
            <a:fld id="{0F6CAC48-E51A-4FCF-B219-C69E691FA1F9}" type="datetime1">
              <a:rPr lang="en-US" smtClean="0"/>
              <a:t>2/11/19</a:t>
            </a:fld>
            <a:endParaRPr lang="en-US"/>
          </a:p>
        </p:txBody>
      </p:sp>
      <p:sp>
        <p:nvSpPr>
          <p:cNvPr id="4" name="Footer Placeholder 3">
            <a:extLst>
              <a:ext uri="{FF2B5EF4-FFF2-40B4-BE49-F238E27FC236}">
                <a16:creationId xmlns:a16="http://schemas.microsoft.com/office/drawing/2014/main" id="{1F46711E-549C-44F8-845B-ADB36E6248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51DB37-7B96-4FBA-8A3E-E4ACBDAE259B}"/>
              </a:ext>
            </a:extLst>
          </p:cNvPr>
          <p:cNvSpPr>
            <a:spLocks noGrp="1"/>
          </p:cNvSpPr>
          <p:nvPr>
            <p:ph type="sldNum" sz="quarter" idx="12"/>
          </p:nvPr>
        </p:nvSpPr>
        <p:spPr/>
        <p:txBody>
          <a:bodyPr/>
          <a:lstStyle/>
          <a:p>
            <a:fld id="{B7C956DB-C67A-44BE-92A1-614D581E0BB8}" type="slidenum">
              <a:rPr lang="en-US" smtClean="0"/>
              <a:t>‹#›</a:t>
            </a:fld>
            <a:endParaRPr lang="en-US"/>
          </a:p>
        </p:txBody>
      </p:sp>
    </p:spTree>
    <p:extLst>
      <p:ext uri="{BB962C8B-B14F-4D97-AF65-F5344CB8AC3E}">
        <p14:creationId xmlns:p14="http://schemas.microsoft.com/office/powerpoint/2010/main" val="4155619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BF8F33-B2DA-45BB-AE3D-E0DF992AE819}"/>
              </a:ext>
            </a:extLst>
          </p:cNvPr>
          <p:cNvSpPr>
            <a:spLocks noGrp="1"/>
          </p:cNvSpPr>
          <p:nvPr>
            <p:ph type="dt" sz="half" idx="10"/>
          </p:nvPr>
        </p:nvSpPr>
        <p:spPr/>
        <p:txBody>
          <a:bodyPr/>
          <a:lstStyle/>
          <a:p>
            <a:fld id="{F6D1B194-6247-4A5E-93AF-659DE2877069}" type="datetime1">
              <a:rPr lang="en-US" smtClean="0"/>
              <a:t>2/11/19</a:t>
            </a:fld>
            <a:endParaRPr lang="en-US"/>
          </a:p>
        </p:txBody>
      </p:sp>
      <p:sp>
        <p:nvSpPr>
          <p:cNvPr id="3" name="Footer Placeholder 2">
            <a:extLst>
              <a:ext uri="{FF2B5EF4-FFF2-40B4-BE49-F238E27FC236}">
                <a16:creationId xmlns:a16="http://schemas.microsoft.com/office/drawing/2014/main" id="{309E00CE-DDC3-4381-8717-79297531A9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4D847C-A4D6-4DF5-99E5-4235A8FC4868}"/>
              </a:ext>
            </a:extLst>
          </p:cNvPr>
          <p:cNvSpPr>
            <a:spLocks noGrp="1"/>
          </p:cNvSpPr>
          <p:nvPr>
            <p:ph type="sldNum" sz="quarter" idx="12"/>
          </p:nvPr>
        </p:nvSpPr>
        <p:spPr/>
        <p:txBody>
          <a:bodyPr/>
          <a:lstStyle/>
          <a:p>
            <a:fld id="{B7C956DB-C67A-44BE-92A1-614D581E0BB8}" type="slidenum">
              <a:rPr lang="en-US" smtClean="0"/>
              <a:t>‹#›</a:t>
            </a:fld>
            <a:endParaRPr lang="en-US"/>
          </a:p>
        </p:txBody>
      </p:sp>
    </p:spTree>
    <p:extLst>
      <p:ext uri="{BB962C8B-B14F-4D97-AF65-F5344CB8AC3E}">
        <p14:creationId xmlns:p14="http://schemas.microsoft.com/office/powerpoint/2010/main" val="23988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EE06-F691-4D4A-945D-914C33E3A0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D0E97-598C-4D54-9EAB-070AEFD3A3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9D7FEF-5764-403D-8138-563A1E804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FA3332-AC8B-4B83-9938-862644B0D63C}"/>
              </a:ext>
            </a:extLst>
          </p:cNvPr>
          <p:cNvSpPr>
            <a:spLocks noGrp="1"/>
          </p:cNvSpPr>
          <p:nvPr>
            <p:ph type="dt" sz="half" idx="10"/>
          </p:nvPr>
        </p:nvSpPr>
        <p:spPr/>
        <p:txBody>
          <a:bodyPr/>
          <a:lstStyle/>
          <a:p>
            <a:fld id="{8E04A327-F5F4-4AF3-824A-687AADCE718D}" type="datetime1">
              <a:rPr lang="en-US" smtClean="0"/>
              <a:t>2/11/19</a:t>
            </a:fld>
            <a:endParaRPr lang="en-US"/>
          </a:p>
        </p:txBody>
      </p:sp>
      <p:sp>
        <p:nvSpPr>
          <p:cNvPr id="6" name="Footer Placeholder 5">
            <a:extLst>
              <a:ext uri="{FF2B5EF4-FFF2-40B4-BE49-F238E27FC236}">
                <a16:creationId xmlns:a16="http://schemas.microsoft.com/office/drawing/2014/main" id="{A8424531-BA8D-4BB5-9E01-30A945603B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375FE-0615-4D5A-8E08-291AAAEA9E26}"/>
              </a:ext>
            </a:extLst>
          </p:cNvPr>
          <p:cNvSpPr>
            <a:spLocks noGrp="1"/>
          </p:cNvSpPr>
          <p:nvPr>
            <p:ph type="sldNum" sz="quarter" idx="12"/>
          </p:nvPr>
        </p:nvSpPr>
        <p:spPr/>
        <p:txBody>
          <a:bodyPr/>
          <a:lstStyle/>
          <a:p>
            <a:fld id="{B7C956DB-C67A-44BE-92A1-614D581E0BB8}" type="slidenum">
              <a:rPr lang="en-US" smtClean="0"/>
              <a:t>‹#›</a:t>
            </a:fld>
            <a:endParaRPr lang="en-US"/>
          </a:p>
        </p:txBody>
      </p:sp>
    </p:spTree>
    <p:extLst>
      <p:ext uri="{BB962C8B-B14F-4D97-AF65-F5344CB8AC3E}">
        <p14:creationId xmlns:p14="http://schemas.microsoft.com/office/powerpoint/2010/main" val="3987413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8910-8F20-459B-B149-EC28830A12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683207-9F8C-4F18-9D1A-36CB37E03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275B09-165B-4756-A385-1868A819E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0249C8-CD50-494F-B927-0C5549243612}"/>
              </a:ext>
            </a:extLst>
          </p:cNvPr>
          <p:cNvSpPr>
            <a:spLocks noGrp="1"/>
          </p:cNvSpPr>
          <p:nvPr>
            <p:ph type="dt" sz="half" idx="10"/>
          </p:nvPr>
        </p:nvSpPr>
        <p:spPr/>
        <p:txBody>
          <a:bodyPr/>
          <a:lstStyle/>
          <a:p>
            <a:fld id="{8D083092-C419-48F7-A6AC-7F4030F0D509}" type="datetime1">
              <a:rPr lang="en-US" smtClean="0"/>
              <a:t>2/11/19</a:t>
            </a:fld>
            <a:endParaRPr lang="en-US"/>
          </a:p>
        </p:txBody>
      </p:sp>
      <p:sp>
        <p:nvSpPr>
          <p:cNvPr id="6" name="Footer Placeholder 5">
            <a:extLst>
              <a:ext uri="{FF2B5EF4-FFF2-40B4-BE49-F238E27FC236}">
                <a16:creationId xmlns:a16="http://schemas.microsoft.com/office/drawing/2014/main" id="{8EBB12EA-F7EC-4058-9D64-E0E4A8D02C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23F62B-F3C0-403E-8016-2B06363BF010}"/>
              </a:ext>
            </a:extLst>
          </p:cNvPr>
          <p:cNvSpPr>
            <a:spLocks noGrp="1"/>
          </p:cNvSpPr>
          <p:nvPr>
            <p:ph type="sldNum" sz="quarter" idx="12"/>
          </p:nvPr>
        </p:nvSpPr>
        <p:spPr/>
        <p:txBody>
          <a:bodyPr/>
          <a:lstStyle/>
          <a:p>
            <a:fld id="{B7C956DB-C67A-44BE-92A1-614D581E0BB8}" type="slidenum">
              <a:rPr lang="en-US" smtClean="0"/>
              <a:t>‹#›</a:t>
            </a:fld>
            <a:endParaRPr lang="en-US"/>
          </a:p>
        </p:txBody>
      </p:sp>
    </p:spTree>
    <p:extLst>
      <p:ext uri="{BB962C8B-B14F-4D97-AF65-F5344CB8AC3E}">
        <p14:creationId xmlns:p14="http://schemas.microsoft.com/office/powerpoint/2010/main" val="2728754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99EB38-75A5-43C6-8320-8D9BC09D7F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6CA00F-50D5-4C09-8394-092D03AACF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1A136-3216-40EB-B8C8-7007E7EDA1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BCF939-419A-475B-A57A-B3FB3ABE1704}" type="datetime1">
              <a:rPr lang="en-US" smtClean="0"/>
              <a:t>2/11/19</a:t>
            </a:fld>
            <a:endParaRPr lang="en-US"/>
          </a:p>
        </p:txBody>
      </p:sp>
      <p:sp>
        <p:nvSpPr>
          <p:cNvPr id="5" name="Footer Placeholder 4">
            <a:extLst>
              <a:ext uri="{FF2B5EF4-FFF2-40B4-BE49-F238E27FC236}">
                <a16:creationId xmlns:a16="http://schemas.microsoft.com/office/drawing/2014/main" id="{13FBDFFB-D4D4-46F3-9194-C3A98E11A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FFC146-C393-4302-BF1F-C8553393E3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956DB-C67A-44BE-92A1-614D581E0BB8}" type="slidenum">
              <a:rPr lang="en-US" smtClean="0"/>
              <a:t>‹#›</a:t>
            </a:fld>
            <a:endParaRPr lang="en-US"/>
          </a:p>
        </p:txBody>
      </p:sp>
    </p:spTree>
    <p:extLst>
      <p:ext uri="{BB962C8B-B14F-4D97-AF65-F5344CB8AC3E}">
        <p14:creationId xmlns:p14="http://schemas.microsoft.com/office/powerpoint/2010/main" val="3814695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1.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20.emf"/><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erc-chemech/image-processing-MATLA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4556-9FE9-4E12-BA57-CEF3FFC7C08E}"/>
              </a:ext>
            </a:extLst>
          </p:cNvPr>
          <p:cNvSpPr>
            <a:spLocks noGrp="1"/>
          </p:cNvSpPr>
          <p:nvPr>
            <p:ph type="ctrTitle"/>
          </p:nvPr>
        </p:nvSpPr>
        <p:spPr/>
        <p:txBody>
          <a:bodyPr/>
          <a:lstStyle/>
          <a:p>
            <a:r>
              <a:rPr lang="en-US" dirty="0"/>
              <a:t>MATLAB image </a:t>
            </a:r>
            <a:r>
              <a:rPr lang="en-US" dirty="0" err="1"/>
              <a:t>anaysis</a:t>
            </a:r>
            <a:endParaRPr lang="en-US" dirty="0"/>
          </a:p>
        </p:txBody>
      </p:sp>
      <p:sp>
        <p:nvSpPr>
          <p:cNvPr id="3" name="Subtitle 2">
            <a:extLst>
              <a:ext uri="{FF2B5EF4-FFF2-40B4-BE49-F238E27FC236}">
                <a16:creationId xmlns:a16="http://schemas.microsoft.com/office/drawing/2014/main" id="{21832AF9-0593-4041-99B9-1C13DDFAA268}"/>
              </a:ext>
            </a:extLst>
          </p:cNvPr>
          <p:cNvSpPr>
            <a:spLocks noGrp="1"/>
          </p:cNvSpPr>
          <p:nvPr>
            <p:ph type="subTitle" idx="1"/>
          </p:nvPr>
        </p:nvSpPr>
        <p:spPr/>
        <p:txBody>
          <a:bodyPr/>
          <a:lstStyle/>
          <a:p>
            <a:r>
              <a:rPr lang="en-US" dirty="0"/>
              <a:t>Josh Yeh</a:t>
            </a:r>
          </a:p>
        </p:txBody>
      </p:sp>
      <p:sp>
        <p:nvSpPr>
          <p:cNvPr id="4" name="Slide Number Placeholder 3">
            <a:extLst>
              <a:ext uri="{FF2B5EF4-FFF2-40B4-BE49-F238E27FC236}">
                <a16:creationId xmlns:a16="http://schemas.microsoft.com/office/drawing/2014/main" id="{E51D8531-BCC5-4DA5-8819-6836CA9DBE7E}"/>
              </a:ext>
            </a:extLst>
          </p:cNvPr>
          <p:cNvSpPr>
            <a:spLocks noGrp="1"/>
          </p:cNvSpPr>
          <p:nvPr>
            <p:ph type="sldNum" sz="quarter" idx="12"/>
          </p:nvPr>
        </p:nvSpPr>
        <p:spPr/>
        <p:txBody>
          <a:bodyPr/>
          <a:lstStyle/>
          <a:p>
            <a:fld id="{B7C956DB-C67A-44BE-92A1-614D581E0BB8}" type="slidenum">
              <a:rPr lang="en-US" smtClean="0"/>
              <a:t>1</a:t>
            </a:fld>
            <a:endParaRPr lang="en-US"/>
          </a:p>
        </p:txBody>
      </p:sp>
    </p:spTree>
    <p:extLst>
      <p:ext uri="{BB962C8B-B14F-4D97-AF65-F5344CB8AC3E}">
        <p14:creationId xmlns:p14="http://schemas.microsoft.com/office/powerpoint/2010/main" val="3042795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E7F8-15BA-473D-A912-589234F4E6FD}"/>
              </a:ext>
            </a:extLst>
          </p:cNvPr>
          <p:cNvSpPr>
            <a:spLocks noGrp="1"/>
          </p:cNvSpPr>
          <p:nvPr>
            <p:ph type="title"/>
          </p:nvPr>
        </p:nvSpPr>
        <p:spPr>
          <a:xfrm>
            <a:off x="376518" y="89353"/>
            <a:ext cx="10977282" cy="797291"/>
          </a:xfrm>
        </p:spPr>
        <p:txBody>
          <a:bodyPr/>
          <a:lstStyle/>
          <a:p>
            <a:r>
              <a:rPr lang="en-US" dirty="0"/>
              <a:t>Overview of image-processing-MATLAB library</a:t>
            </a:r>
          </a:p>
        </p:txBody>
      </p:sp>
      <p:sp>
        <p:nvSpPr>
          <p:cNvPr id="4" name="Slide Number Placeholder 3">
            <a:extLst>
              <a:ext uri="{FF2B5EF4-FFF2-40B4-BE49-F238E27FC236}">
                <a16:creationId xmlns:a16="http://schemas.microsoft.com/office/drawing/2014/main" id="{DC66C92A-138E-4942-A0F9-F44055FC556A}"/>
              </a:ext>
            </a:extLst>
          </p:cNvPr>
          <p:cNvSpPr>
            <a:spLocks noGrp="1"/>
          </p:cNvSpPr>
          <p:nvPr>
            <p:ph type="sldNum" sz="quarter" idx="12"/>
          </p:nvPr>
        </p:nvSpPr>
        <p:spPr/>
        <p:txBody>
          <a:bodyPr/>
          <a:lstStyle/>
          <a:p>
            <a:fld id="{B7C956DB-C67A-44BE-92A1-614D581E0BB8}" type="slidenum">
              <a:rPr lang="en-US" smtClean="0"/>
              <a:t>10</a:t>
            </a:fld>
            <a:endParaRPr lang="en-US"/>
          </a:p>
        </p:txBody>
      </p:sp>
      <p:sp>
        <p:nvSpPr>
          <p:cNvPr id="3" name="TextBox 2">
            <a:extLst>
              <a:ext uri="{FF2B5EF4-FFF2-40B4-BE49-F238E27FC236}">
                <a16:creationId xmlns:a16="http://schemas.microsoft.com/office/drawing/2014/main" id="{A284A68B-E1FD-4C31-9F9D-FF73DD4284CB}"/>
              </a:ext>
            </a:extLst>
          </p:cNvPr>
          <p:cNvSpPr txBox="1"/>
          <p:nvPr/>
        </p:nvSpPr>
        <p:spPr>
          <a:xfrm>
            <a:off x="329136" y="906916"/>
            <a:ext cx="2447366" cy="523220"/>
          </a:xfrm>
          <a:prstGeom prst="rect">
            <a:avLst/>
          </a:prstGeom>
          <a:solidFill>
            <a:srgbClr val="FFCC66"/>
          </a:solidFill>
          <a:effectLst>
            <a:outerShdw blurRad="50800" dist="38100" dir="2700000" algn="tl" rotWithShape="0">
              <a:prstClr val="black">
                <a:alpha val="40000"/>
              </a:prstClr>
            </a:outerShdw>
          </a:effectLst>
        </p:spPr>
        <p:txBody>
          <a:bodyPr wrap="square" rtlCol="0">
            <a:spAutoFit/>
          </a:bodyPr>
          <a:lstStyle/>
          <a:p>
            <a:pPr algn="ctr"/>
            <a:r>
              <a:rPr lang="en-US" sz="2800" dirty="0"/>
              <a:t>image analysis</a:t>
            </a:r>
          </a:p>
        </p:txBody>
      </p:sp>
      <p:sp>
        <p:nvSpPr>
          <p:cNvPr id="5" name="TextBox 4">
            <a:extLst>
              <a:ext uri="{FF2B5EF4-FFF2-40B4-BE49-F238E27FC236}">
                <a16:creationId xmlns:a16="http://schemas.microsoft.com/office/drawing/2014/main" id="{5A062241-3184-4AEF-A745-9CEB26CBBDED}"/>
              </a:ext>
            </a:extLst>
          </p:cNvPr>
          <p:cNvSpPr txBox="1"/>
          <p:nvPr/>
        </p:nvSpPr>
        <p:spPr>
          <a:xfrm>
            <a:off x="3193145" y="906916"/>
            <a:ext cx="1712260" cy="523220"/>
          </a:xfrm>
          <a:prstGeom prst="rect">
            <a:avLst/>
          </a:prstGeom>
          <a:solidFill>
            <a:srgbClr val="92D050"/>
          </a:solidFill>
          <a:effectLst>
            <a:outerShdw blurRad="50800" dist="38100" dir="2700000" algn="tl" rotWithShape="0">
              <a:prstClr val="black">
                <a:alpha val="40000"/>
              </a:prstClr>
            </a:outerShdw>
          </a:effectLst>
        </p:spPr>
        <p:txBody>
          <a:bodyPr wrap="square" rtlCol="0">
            <a:spAutoFit/>
          </a:bodyPr>
          <a:lstStyle/>
          <a:p>
            <a:pPr algn="ctr"/>
            <a:r>
              <a:rPr lang="en-US" sz="2800" dirty="0"/>
              <a:t>fitting</a:t>
            </a:r>
          </a:p>
        </p:txBody>
      </p:sp>
      <p:sp>
        <p:nvSpPr>
          <p:cNvPr id="6" name="TextBox 5">
            <a:extLst>
              <a:ext uri="{FF2B5EF4-FFF2-40B4-BE49-F238E27FC236}">
                <a16:creationId xmlns:a16="http://schemas.microsoft.com/office/drawing/2014/main" id="{03E99121-7E9C-46E7-878C-AC707453D2CA}"/>
              </a:ext>
            </a:extLst>
          </p:cNvPr>
          <p:cNvSpPr txBox="1"/>
          <p:nvPr/>
        </p:nvSpPr>
        <p:spPr>
          <a:xfrm>
            <a:off x="6425557" y="906916"/>
            <a:ext cx="1712260" cy="523220"/>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rtlCol="0">
            <a:spAutoFit/>
          </a:bodyPr>
          <a:lstStyle/>
          <a:p>
            <a:pPr algn="ctr"/>
            <a:r>
              <a:rPr lang="en-US" sz="2800" dirty="0"/>
              <a:t>plotting</a:t>
            </a:r>
          </a:p>
        </p:txBody>
      </p:sp>
      <p:sp>
        <p:nvSpPr>
          <p:cNvPr id="7" name="TextBox 6">
            <a:extLst>
              <a:ext uri="{FF2B5EF4-FFF2-40B4-BE49-F238E27FC236}">
                <a16:creationId xmlns:a16="http://schemas.microsoft.com/office/drawing/2014/main" id="{37333512-4F1C-47BA-97EF-EBADAA2DFE86}"/>
              </a:ext>
            </a:extLst>
          </p:cNvPr>
          <p:cNvSpPr txBox="1"/>
          <p:nvPr/>
        </p:nvSpPr>
        <p:spPr>
          <a:xfrm>
            <a:off x="8672178" y="886644"/>
            <a:ext cx="1712260" cy="52322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n-US" sz="2800" dirty="0"/>
              <a:t>misc.</a:t>
            </a:r>
          </a:p>
        </p:txBody>
      </p:sp>
      <p:sp>
        <p:nvSpPr>
          <p:cNvPr id="8" name="TextBox 7">
            <a:extLst>
              <a:ext uri="{FF2B5EF4-FFF2-40B4-BE49-F238E27FC236}">
                <a16:creationId xmlns:a16="http://schemas.microsoft.com/office/drawing/2014/main" id="{ECC5715C-21E5-4E87-9738-37F8AF87015C}"/>
              </a:ext>
            </a:extLst>
          </p:cNvPr>
          <p:cNvSpPr txBox="1"/>
          <p:nvPr/>
        </p:nvSpPr>
        <p:spPr>
          <a:xfrm>
            <a:off x="329133" y="1524003"/>
            <a:ext cx="4315438" cy="4431983"/>
          </a:xfrm>
          <a:prstGeom prst="rect">
            <a:avLst/>
          </a:prstGeom>
          <a:noFill/>
        </p:spPr>
        <p:txBody>
          <a:bodyPr wrap="square" rtlCol="0">
            <a:spAutoFit/>
          </a:bodyPr>
          <a:lstStyle/>
          <a:p>
            <a:r>
              <a:rPr lang="en-US" sz="1600" dirty="0" err="1"/>
              <a:t>Argolight.m</a:t>
            </a:r>
            <a:endParaRPr lang="en-US" sz="1600" dirty="0"/>
          </a:p>
          <a:p>
            <a:r>
              <a:rPr lang="en-US" sz="1600" dirty="0" err="1"/>
              <a:t>bin_data_array.m</a:t>
            </a:r>
            <a:endParaRPr lang="en-US" sz="1600" dirty="0"/>
          </a:p>
          <a:p>
            <a:r>
              <a:rPr lang="en-US" sz="1600" dirty="0"/>
              <a:t>coord2image.m</a:t>
            </a:r>
          </a:p>
          <a:p>
            <a:r>
              <a:rPr lang="en-US" sz="1600" dirty="0" err="1"/>
              <a:t>extract_frames.m</a:t>
            </a:r>
            <a:endParaRPr lang="en-US" sz="1600" dirty="0"/>
          </a:p>
          <a:p>
            <a:r>
              <a:rPr lang="en-US" sz="1600" dirty="0" err="1"/>
              <a:t>gen_sf_array.m</a:t>
            </a:r>
            <a:endParaRPr lang="en-US" sz="1600" dirty="0"/>
          </a:p>
          <a:p>
            <a:r>
              <a:rPr lang="en-US" sz="1600" dirty="0" err="1"/>
              <a:t>import_tiff_stack.m</a:t>
            </a:r>
            <a:endParaRPr lang="en-US" sz="1600" dirty="0"/>
          </a:p>
          <a:p>
            <a:r>
              <a:rPr lang="en-US" sz="1600" dirty="0" err="1"/>
              <a:t>play_frames.m</a:t>
            </a:r>
            <a:endParaRPr lang="en-US" sz="1600" dirty="0"/>
          </a:p>
          <a:p>
            <a:r>
              <a:rPr lang="en-US" sz="1600" dirty="0"/>
              <a:t>px_coord2image.m</a:t>
            </a:r>
          </a:p>
          <a:p>
            <a:r>
              <a:rPr lang="en-US" sz="1600" dirty="0" err="1"/>
              <a:t>rgb_correction.m</a:t>
            </a:r>
            <a:endParaRPr lang="en-US" sz="1600" dirty="0"/>
          </a:p>
          <a:p>
            <a:r>
              <a:rPr lang="en-US" sz="1600" dirty="0" err="1"/>
              <a:t>rgb_ratio.m</a:t>
            </a:r>
            <a:endParaRPr lang="en-US" sz="1600" dirty="0"/>
          </a:p>
          <a:p>
            <a:r>
              <a:rPr lang="en-US" sz="1600" dirty="0" err="1"/>
              <a:t>DA_image_analysis</a:t>
            </a:r>
            <a:r>
              <a:rPr lang="en-US" sz="1600" dirty="0"/>
              <a:t>/</a:t>
            </a:r>
            <a:r>
              <a:rPr lang="en-US" sz="1600" dirty="0" err="1"/>
              <a:t>corrections.m</a:t>
            </a:r>
            <a:endParaRPr lang="en-US" sz="1600" dirty="0"/>
          </a:p>
          <a:p>
            <a:r>
              <a:rPr lang="en-US" sz="1600" dirty="0" err="1"/>
              <a:t>DA_image_analysis</a:t>
            </a:r>
            <a:r>
              <a:rPr lang="en-US" sz="1600" dirty="0"/>
              <a:t>/</a:t>
            </a:r>
            <a:r>
              <a:rPr lang="en-US" sz="1600" dirty="0" err="1"/>
              <a:t>DA_ROI.m</a:t>
            </a:r>
            <a:endParaRPr lang="en-US" sz="1600" dirty="0"/>
          </a:p>
          <a:p>
            <a:r>
              <a:rPr lang="en-US" sz="1600" dirty="0" err="1"/>
              <a:t>DA_image_analysis</a:t>
            </a:r>
            <a:r>
              <a:rPr lang="en-US" sz="1600" dirty="0"/>
              <a:t>/</a:t>
            </a:r>
            <a:r>
              <a:rPr lang="en-US" sz="1600" dirty="0" err="1"/>
              <a:t>ex_subl.m</a:t>
            </a:r>
            <a:endParaRPr lang="en-US" sz="1600" dirty="0"/>
          </a:p>
          <a:p>
            <a:r>
              <a:rPr lang="en-US" sz="1600" dirty="0" err="1"/>
              <a:t>DA_image_analysis</a:t>
            </a:r>
            <a:r>
              <a:rPr lang="en-US" sz="1600" dirty="0"/>
              <a:t>/</a:t>
            </a:r>
            <a:r>
              <a:rPr lang="en-US" sz="1600" dirty="0" err="1"/>
              <a:t>mask_denoise.m</a:t>
            </a:r>
            <a:endParaRPr lang="en-US" sz="1600" dirty="0"/>
          </a:p>
          <a:p>
            <a:r>
              <a:rPr lang="en-US" sz="1600" dirty="0" err="1"/>
              <a:t>sp_crack_map_L</a:t>
            </a:r>
            <a:r>
              <a:rPr lang="en-US" sz="1600" dirty="0"/>
              <a:t>/parse_sp_crack02b.m</a:t>
            </a:r>
          </a:p>
          <a:p>
            <a:r>
              <a:rPr lang="en-US" sz="1600" dirty="0" err="1"/>
              <a:t>sp_crack_map_LU</a:t>
            </a:r>
            <a:r>
              <a:rPr lang="en-US" sz="1600" dirty="0"/>
              <a:t>/parse_sp_crack02.m</a:t>
            </a:r>
          </a:p>
          <a:p>
            <a:r>
              <a:rPr lang="en-US" sz="1600" dirty="0" err="1"/>
              <a:t>sp_crack_map_LU</a:t>
            </a:r>
            <a:r>
              <a:rPr lang="en-US" sz="1600" dirty="0"/>
              <a:t>/</a:t>
            </a:r>
            <a:r>
              <a:rPr lang="en-US" sz="1600" dirty="0" err="1"/>
              <a:t>gen_unload_array.m</a:t>
            </a:r>
            <a:endParaRPr lang="en-US" sz="1600" dirty="0"/>
          </a:p>
        </p:txBody>
      </p:sp>
      <p:sp>
        <p:nvSpPr>
          <p:cNvPr id="9" name="TextBox 8">
            <a:extLst>
              <a:ext uri="{FF2B5EF4-FFF2-40B4-BE49-F238E27FC236}">
                <a16:creationId xmlns:a16="http://schemas.microsoft.com/office/drawing/2014/main" id="{1DE90DD6-1006-4494-A8A4-83158C6181E5}"/>
              </a:ext>
            </a:extLst>
          </p:cNvPr>
          <p:cNvSpPr txBox="1"/>
          <p:nvPr/>
        </p:nvSpPr>
        <p:spPr>
          <a:xfrm>
            <a:off x="3120571" y="1469574"/>
            <a:ext cx="3316515" cy="1354217"/>
          </a:xfrm>
          <a:prstGeom prst="rect">
            <a:avLst/>
          </a:prstGeom>
          <a:noFill/>
        </p:spPr>
        <p:txBody>
          <a:bodyPr wrap="square" rtlCol="0">
            <a:spAutoFit/>
          </a:bodyPr>
          <a:lstStyle/>
          <a:p>
            <a:r>
              <a:rPr lang="en-US" sz="1600" dirty="0" err="1"/>
              <a:t>dist_dsearch.m</a:t>
            </a:r>
            <a:endParaRPr lang="en-US" sz="1600" dirty="0"/>
          </a:p>
          <a:p>
            <a:r>
              <a:rPr lang="en-US" sz="1600" dirty="0" err="1"/>
              <a:t>fminsearchbnd.m</a:t>
            </a:r>
            <a:endParaRPr lang="en-US" sz="1600" dirty="0"/>
          </a:p>
          <a:p>
            <a:r>
              <a:rPr lang="en-US" sz="1600" dirty="0" err="1"/>
              <a:t>numerFminS.m</a:t>
            </a:r>
            <a:endParaRPr lang="en-US" sz="1600" dirty="0"/>
          </a:p>
          <a:p>
            <a:r>
              <a:rPr lang="en-US" sz="1600" dirty="0" err="1"/>
              <a:t>sp_crack_map_LU</a:t>
            </a:r>
            <a:r>
              <a:rPr lang="en-US" sz="1600" dirty="0"/>
              <a:t>/</a:t>
            </a:r>
            <a:r>
              <a:rPr lang="en-US" sz="1600" dirty="0" err="1"/>
              <a:t>TLS_refine.m</a:t>
            </a:r>
            <a:endParaRPr lang="en-US" sz="1600" dirty="0"/>
          </a:p>
          <a:p>
            <a:r>
              <a:rPr lang="en-US" sz="1600" dirty="0" err="1"/>
              <a:t>sp_crack_map_LU</a:t>
            </a:r>
            <a:r>
              <a:rPr lang="en-US" sz="1600" dirty="0"/>
              <a:t>/mypoly2.m</a:t>
            </a:r>
          </a:p>
        </p:txBody>
      </p:sp>
      <p:sp>
        <p:nvSpPr>
          <p:cNvPr id="10" name="TextBox 9">
            <a:extLst>
              <a:ext uri="{FF2B5EF4-FFF2-40B4-BE49-F238E27FC236}">
                <a16:creationId xmlns:a16="http://schemas.microsoft.com/office/drawing/2014/main" id="{EC701DCA-6033-44B6-A06F-E7CC2D7D6198}"/>
              </a:ext>
            </a:extLst>
          </p:cNvPr>
          <p:cNvSpPr txBox="1"/>
          <p:nvPr/>
        </p:nvSpPr>
        <p:spPr>
          <a:xfrm>
            <a:off x="6425556" y="1439878"/>
            <a:ext cx="4315438" cy="5262979"/>
          </a:xfrm>
          <a:prstGeom prst="rect">
            <a:avLst/>
          </a:prstGeom>
          <a:noFill/>
        </p:spPr>
        <p:txBody>
          <a:bodyPr wrap="square" rtlCol="0">
            <a:spAutoFit/>
          </a:bodyPr>
          <a:lstStyle/>
          <a:p>
            <a:r>
              <a:rPr lang="en-US" sz="1600" dirty="0" err="1"/>
              <a:t>center_axes.m</a:t>
            </a:r>
            <a:endParaRPr lang="en-US" sz="1600" dirty="0"/>
          </a:p>
          <a:p>
            <a:r>
              <a:rPr lang="en-US" sz="1600" dirty="0" err="1"/>
              <a:t>gen_labels.m</a:t>
            </a:r>
            <a:endParaRPr lang="en-US" sz="1600" dirty="0"/>
          </a:p>
          <a:p>
            <a:r>
              <a:rPr lang="en-US" sz="1600" dirty="0" err="1"/>
              <a:t>histfit_mod.m</a:t>
            </a:r>
            <a:endParaRPr lang="en-US" sz="1600" dirty="0"/>
          </a:p>
          <a:p>
            <a:r>
              <a:rPr lang="en-US" sz="1600" dirty="0" err="1"/>
              <a:t>my_color_gradient.m</a:t>
            </a:r>
            <a:endParaRPr lang="en-US" sz="1600" dirty="0"/>
          </a:p>
          <a:p>
            <a:r>
              <a:rPr lang="en-US" sz="1600" dirty="0" err="1"/>
              <a:t>my_fig.m</a:t>
            </a:r>
            <a:endParaRPr lang="en-US" sz="1600" dirty="0"/>
          </a:p>
          <a:p>
            <a:r>
              <a:rPr lang="en-US" sz="1600" dirty="0" err="1"/>
              <a:t>shadedErrorBar.m</a:t>
            </a:r>
            <a:endParaRPr lang="en-US" sz="1600" dirty="0"/>
          </a:p>
          <a:p>
            <a:r>
              <a:rPr lang="en-US" sz="1600" dirty="0" err="1"/>
              <a:t>subtightplot.m</a:t>
            </a:r>
            <a:endParaRPr lang="en-US" sz="1600" dirty="0"/>
          </a:p>
          <a:p>
            <a:r>
              <a:rPr lang="en-US" sz="1600" dirty="0" err="1"/>
              <a:t>xylabels.m</a:t>
            </a:r>
            <a:endParaRPr lang="en-US" sz="1600" dirty="0"/>
          </a:p>
          <a:p>
            <a:r>
              <a:rPr lang="en-US" sz="1600" dirty="0" err="1"/>
              <a:t>xyzlabels.m</a:t>
            </a:r>
            <a:endParaRPr lang="en-US" sz="1600" dirty="0"/>
          </a:p>
          <a:p>
            <a:r>
              <a:rPr lang="en-US" sz="1600" dirty="0" err="1"/>
              <a:t>sp_crack_map_L</a:t>
            </a:r>
            <a:r>
              <a:rPr lang="en-US" sz="1600" dirty="0"/>
              <a:t>/</a:t>
            </a:r>
            <a:r>
              <a:rPr lang="en-US" sz="1600" dirty="0" err="1"/>
              <a:t>alphaColorbar.m</a:t>
            </a:r>
            <a:endParaRPr lang="en-US" sz="1600" dirty="0"/>
          </a:p>
          <a:p>
            <a:r>
              <a:rPr lang="en-US" sz="1600" dirty="0" err="1"/>
              <a:t>sp_crack_map_L</a:t>
            </a:r>
            <a:r>
              <a:rPr lang="en-US" sz="1600" dirty="0"/>
              <a:t>/</a:t>
            </a:r>
            <a:r>
              <a:rPr lang="en-US" sz="1600" dirty="0" err="1"/>
              <a:t>alphaColorbar_stacked.m</a:t>
            </a:r>
            <a:endParaRPr lang="en-US" sz="1600" dirty="0"/>
          </a:p>
          <a:p>
            <a:r>
              <a:rPr lang="en-US" sz="1600" dirty="0" err="1"/>
              <a:t>sp_crack_map_L</a:t>
            </a:r>
            <a:r>
              <a:rPr lang="en-US" sz="1600" dirty="0"/>
              <a:t>/</a:t>
            </a:r>
            <a:r>
              <a:rPr lang="en-US" sz="1600" dirty="0" err="1"/>
              <a:t>honeycomb.m</a:t>
            </a:r>
            <a:endParaRPr lang="en-US" sz="1600" dirty="0"/>
          </a:p>
          <a:p>
            <a:r>
              <a:rPr lang="en-US" sz="1600" dirty="0" err="1"/>
              <a:t>sp_crack_map_L</a:t>
            </a:r>
            <a:r>
              <a:rPr lang="en-US" sz="1600" dirty="0"/>
              <a:t>/my_hist2.m</a:t>
            </a:r>
          </a:p>
          <a:p>
            <a:r>
              <a:rPr lang="en-US" sz="1600" dirty="0" err="1"/>
              <a:t>sp_crack_map_L</a:t>
            </a:r>
            <a:r>
              <a:rPr lang="en-US" sz="1600" dirty="0"/>
              <a:t>/</a:t>
            </a:r>
            <a:r>
              <a:rPr lang="en-US" sz="1600" dirty="0" err="1"/>
              <a:t>my_honeycomb.m</a:t>
            </a:r>
            <a:endParaRPr lang="en-US" sz="1600" dirty="0"/>
          </a:p>
          <a:p>
            <a:r>
              <a:rPr lang="en-US" sz="1600" dirty="0" err="1"/>
              <a:t>sp_crack_map_LU</a:t>
            </a:r>
            <a:r>
              <a:rPr lang="en-US" sz="1600" dirty="0"/>
              <a:t>/</a:t>
            </a:r>
            <a:r>
              <a:rPr lang="en-US" sz="1600" dirty="0" err="1"/>
              <a:t>alphaColorbar.m</a:t>
            </a:r>
            <a:endParaRPr lang="en-US" sz="1600" dirty="0"/>
          </a:p>
          <a:p>
            <a:r>
              <a:rPr lang="en-US" sz="1600" dirty="0" err="1"/>
              <a:t>sp_crack_map_LU</a:t>
            </a:r>
            <a:r>
              <a:rPr lang="en-US" sz="1600" dirty="0"/>
              <a:t>/</a:t>
            </a:r>
            <a:r>
              <a:rPr lang="en-US" sz="1600" dirty="0" err="1"/>
              <a:t>alphaColorbar_stacked.m</a:t>
            </a:r>
            <a:endParaRPr lang="en-US" sz="1600" dirty="0"/>
          </a:p>
          <a:p>
            <a:r>
              <a:rPr lang="en-US" sz="1600" dirty="0" err="1"/>
              <a:t>sp_crack_map_LU</a:t>
            </a:r>
            <a:r>
              <a:rPr lang="en-US" sz="1600" dirty="0"/>
              <a:t>/</a:t>
            </a:r>
            <a:r>
              <a:rPr lang="en-US" sz="1600" dirty="0" err="1"/>
              <a:t>honeycomb.m</a:t>
            </a:r>
            <a:endParaRPr lang="en-US" sz="1600" dirty="0"/>
          </a:p>
          <a:p>
            <a:r>
              <a:rPr lang="en-US" sz="1600" dirty="0" err="1"/>
              <a:t>sp_crack_map_LU</a:t>
            </a:r>
            <a:r>
              <a:rPr lang="en-US" sz="1600" dirty="0"/>
              <a:t>/my_hist2.m</a:t>
            </a:r>
          </a:p>
          <a:p>
            <a:r>
              <a:rPr lang="en-US" sz="1600" dirty="0" err="1"/>
              <a:t>sp_crack_map_LU</a:t>
            </a:r>
            <a:r>
              <a:rPr lang="en-US" sz="1600" dirty="0"/>
              <a:t>/</a:t>
            </a:r>
            <a:r>
              <a:rPr lang="en-US" sz="1600" dirty="0" err="1"/>
              <a:t>my_honeycomb.m</a:t>
            </a:r>
            <a:endParaRPr lang="en-US" sz="1600" dirty="0"/>
          </a:p>
          <a:p>
            <a:r>
              <a:rPr lang="en-US" sz="1600" dirty="0" err="1"/>
              <a:t>sp_crack_map_LU</a:t>
            </a:r>
            <a:r>
              <a:rPr lang="en-US" sz="1600" dirty="0"/>
              <a:t>/</a:t>
            </a:r>
            <a:r>
              <a:rPr lang="da-DK" sz="1600" dirty="0"/>
              <a:t> G_RGB_mod_space.m</a:t>
            </a:r>
          </a:p>
          <a:p>
            <a:r>
              <a:rPr lang="en-US" sz="1600" dirty="0" err="1"/>
              <a:t>sp_crack_map_LU</a:t>
            </a:r>
            <a:r>
              <a:rPr lang="en-US" sz="1600" dirty="0"/>
              <a:t>/</a:t>
            </a:r>
            <a:r>
              <a:rPr lang="en-US" sz="1600" dirty="0" err="1"/>
              <a:t>overlay_axes.m</a:t>
            </a:r>
            <a:endParaRPr lang="en-US" sz="1600" dirty="0"/>
          </a:p>
        </p:txBody>
      </p:sp>
      <p:sp>
        <p:nvSpPr>
          <p:cNvPr id="11" name="TextBox 10">
            <a:extLst>
              <a:ext uri="{FF2B5EF4-FFF2-40B4-BE49-F238E27FC236}">
                <a16:creationId xmlns:a16="http://schemas.microsoft.com/office/drawing/2014/main" id="{7283BC61-699D-458F-9BD8-5D59F1C963B0}"/>
              </a:ext>
            </a:extLst>
          </p:cNvPr>
          <p:cNvSpPr txBox="1"/>
          <p:nvPr/>
        </p:nvSpPr>
        <p:spPr>
          <a:xfrm>
            <a:off x="8610601" y="1469574"/>
            <a:ext cx="3547674" cy="2062103"/>
          </a:xfrm>
          <a:prstGeom prst="rect">
            <a:avLst/>
          </a:prstGeom>
          <a:noFill/>
        </p:spPr>
        <p:txBody>
          <a:bodyPr wrap="square" rtlCol="0">
            <a:spAutoFit/>
          </a:bodyPr>
          <a:lstStyle/>
          <a:p>
            <a:r>
              <a:rPr lang="en-US" sz="1600" dirty="0" err="1"/>
              <a:t>findobj.m</a:t>
            </a:r>
            <a:endParaRPr lang="en-US" sz="1600" dirty="0"/>
          </a:p>
          <a:p>
            <a:r>
              <a:rPr lang="en-US" sz="1600" dirty="0" err="1"/>
              <a:t>sp_crack_map_L</a:t>
            </a:r>
            <a:r>
              <a:rPr lang="en-US" sz="1600" dirty="0"/>
              <a:t>/</a:t>
            </a:r>
            <a:r>
              <a:rPr lang="en-US" sz="1600" dirty="0" err="1"/>
              <a:t>my_dcm</a:t>
            </a:r>
            <a:endParaRPr lang="en-US" sz="1600" dirty="0"/>
          </a:p>
          <a:p>
            <a:r>
              <a:rPr lang="en-US" sz="1600" dirty="0" err="1"/>
              <a:t>sp_crack_map_L</a:t>
            </a:r>
            <a:r>
              <a:rPr lang="en-US" sz="1600" dirty="0"/>
              <a:t>/</a:t>
            </a:r>
            <a:r>
              <a:rPr lang="en-US" sz="1600" dirty="0" err="1"/>
              <a:t>getErr.m</a:t>
            </a:r>
            <a:endParaRPr lang="en-US" sz="1600" dirty="0"/>
          </a:p>
          <a:p>
            <a:r>
              <a:rPr lang="en-US" sz="1600" dirty="0" err="1"/>
              <a:t>sp_crack_map_LU</a:t>
            </a:r>
            <a:r>
              <a:rPr lang="en-US" sz="1600" dirty="0"/>
              <a:t>/</a:t>
            </a:r>
            <a:r>
              <a:rPr lang="en-US" sz="1600" dirty="0" err="1"/>
              <a:t>my_dcm</a:t>
            </a:r>
            <a:endParaRPr lang="en-US" sz="1600" dirty="0"/>
          </a:p>
          <a:p>
            <a:r>
              <a:rPr lang="en-US" sz="1600" dirty="0" err="1"/>
              <a:t>sp_crack_map_LU</a:t>
            </a:r>
            <a:r>
              <a:rPr lang="en-US" sz="1600" dirty="0"/>
              <a:t>/</a:t>
            </a:r>
            <a:r>
              <a:rPr lang="en-US" sz="1600" dirty="0" err="1"/>
              <a:t>getErr.m</a:t>
            </a:r>
            <a:endParaRPr lang="en-US" sz="1600" dirty="0"/>
          </a:p>
          <a:p>
            <a:r>
              <a:rPr lang="en-US" sz="1600" dirty="0" err="1"/>
              <a:t>sp_crack_map_LU</a:t>
            </a:r>
            <a:r>
              <a:rPr lang="en-US" sz="1600" dirty="0"/>
              <a:t>/</a:t>
            </a:r>
            <a:r>
              <a:rPr lang="en-US" sz="1600" dirty="0" err="1"/>
              <a:t>my_dcm_callback.m</a:t>
            </a:r>
            <a:endParaRPr lang="en-US" sz="1600" dirty="0"/>
          </a:p>
          <a:p>
            <a:endParaRPr lang="en-US" sz="1600" dirty="0"/>
          </a:p>
          <a:p>
            <a:endParaRPr lang="en-US" sz="1600" dirty="0"/>
          </a:p>
        </p:txBody>
      </p:sp>
      <p:sp>
        <p:nvSpPr>
          <p:cNvPr id="12" name="TextBox 11">
            <a:extLst>
              <a:ext uri="{FF2B5EF4-FFF2-40B4-BE49-F238E27FC236}">
                <a16:creationId xmlns:a16="http://schemas.microsoft.com/office/drawing/2014/main" id="{4BF60BDA-5163-4EDC-8E0E-79A870DE669E}"/>
              </a:ext>
            </a:extLst>
          </p:cNvPr>
          <p:cNvSpPr txBox="1"/>
          <p:nvPr/>
        </p:nvSpPr>
        <p:spPr>
          <a:xfrm>
            <a:off x="469900" y="6102036"/>
            <a:ext cx="5168900" cy="523220"/>
          </a:xfrm>
          <a:prstGeom prst="rect">
            <a:avLst/>
          </a:prstGeom>
          <a:solidFill>
            <a:srgbClr val="FF9999"/>
          </a:solidFill>
          <a:effectLst>
            <a:outerShdw blurRad="50800" dist="38100" dir="2700000" algn="tl" rotWithShape="0">
              <a:prstClr val="black">
                <a:alpha val="40000"/>
              </a:prstClr>
            </a:outerShdw>
          </a:effectLst>
        </p:spPr>
        <p:txBody>
          <a:bodyPr wrap="square" rtlCol="0">
            <a:spAutoFit/>
          </a:bodyPr>
          <a:lstStyle/>
          <a:p>
            <a:pPr algn="ctr"/>
            <a:r>
              <a:rPr lang="en-US" sz="2800" dirty="0"/>
              <a:t>functions are well commented</a:t>
            </a:r>
          </a:p>
        </p:txBody>
      </p:sp>
    </p:spTree>
    <p:extLst>
      <p:ext uri="{BB962C8B-B14F-4D97-AF65-F5344CB8AC3E}">
        <p14:creationId xmlns:p14="http://schemas.microsoft.com/office/powerpoint/2010/main" val="149098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06DF34-BB4D-44B0-8109-D9ADB781834A}"/>
              </a:ext>
            </a:extLst>
          </p:cNvPr>
          <p:cNvSpPr>
            <a:spLocks noGrp="1"/>
          </p:cNvSpPr>
          <p:nvPr>
            <p:ph type="sldNum" sz="quarter" idx="12"/>
          </p:nvPr>
        </p:nvSpPr>
        <p:spPr/>
        <p:txBody>
          <a:bodyPr/>
          <a:lstStyle/>
          <a:p>
            <a:fld id="{B7C956DB-C67A-44BE-92A1-614D581E0BB8}" type="slidenum">
              <a:rPr lang="en-US" smtClean="0"/>
              <a:t>11</a:t>
            </a:fld>
            <a:endParaRPr lang="en-US"/>
          </a:p>
        </p:txBody>
      </p:sp>
      <p:sp>
        <p:nvSpPr>
          <p:cNvPr id="5" name="TextBox 4">
            <a:extLst>
              <a:ext uri="{FF2B5EF4-FFF2-40B4-BE49-F238E27FC236}">
                <a16:creationId xmlns:a16="http://schemas.microsoft.com/office/drawing/2014/main" id="{ED348384-C6B5-4621-BF25-F69166F3CFDB}"/>
              </a:ext>
            </a:extLst>
          </p:cNvPr>
          <p:cNvSpPr txBox="1"/>
          <p:nvPr/>
        </p:nvSpPr>
        <p:spPr>
          <a:xfrm>
            <a:off x="1435100" y="762000"/>
            <a:ext cx="9518953" cy="523220"/>
          </a:xfrm>
          <a:prstGeom prst="rect">
            <a:avLst/>
          </a:prstGeom>
          <a:noFill/>
        </p:spPr>
        <p:txBody>
          <a:bodyPr wrap="none" rtlCol="0">
            <a:spAutoFit/>
          </a:bodyPr>
          <a:lstStyle/>
          <a:p>
            <a:pPr marL="342900" indent="-342900">
              <a:buAutoNum type="arabicParenR"/>
            </a:pPr>
            <a:r>
              <a:rPr lang="en-US" sz="2800" dirty="0"/>
              <a:t>Performing image analysis for DA, bond breakage experiments</a:t>
            </a:r>
          </a:p>
        </p:txBody>
      </p:sp>
      <p:sp>
        <p:nvSpPr>
          <p:cNvPr id="6" name="Rectangle 5">
            <a:extLst>
              <a:ext uri="{FF2B5EF4-FFF2-40B4-BE49-F238E27FC236}">
                <a16:creationId xmlns:a16="http://schemas.microsoft.com/office/drawing/2014/main" id="{2A3BF8F5-11EB-43DB-B488-00B216FF4F35}"/>
              </a:ext>
            </a:extLst>
          </p:cNvPr>
          <p:cNvSpPr/>
          <p:nvPr/>
        </p:nvSpPr>
        <p:spPr>
          <a:xfrm>
            <a:off x="1435100" y="3756025"/>
            <a:ext cx="8685391" cy="523220"/>
          </a:xfrm>
          <a:prstGeom prst="rect">
            <a:avLst/>
          </a:prstGeom>
        </p:spPr>
        <p:txBody>
          <a:bodyPr wrap="none">
            <a:spAutoFit/>
          </a:bodyPr>
          <a:lstStyle/>
          <a:p>
            <a:pPr marL="514350" indent="-514350">
              <a:buFont typeface="+mj-lt"/>
              <a:buAutoNum type="arabicParenR" startAt="2"/>
            </a:pPr>
            <a:r>
              <a:rPr lang="en-US" sz="2800" dirty="0"/>
              <a:t>Performing image analysis for spiropyran color analysis</a:t>
            </a:r>
          </a:p>
        </p:txBody>
      </p:sp>
      <p:sp>
        <p:nvSpPr>
          <p:cNvPr id="7" name="TextBox 6">
            <a:extLst>
              <a:ext uri="{FF2B5EF4-FFF2-40B4-BE49-F238E27FC236}">
                <a16:creationId xmlns:a16="http://schemas.microsoft.com/office/drawing/2014/main" id="{F4CB26D8-8F0C-4B31-A607-898E41B6BA5A}"/>
              </a:ext>
            </a:extLst>
          </p:cNvPr>
          <p:cNvSpPr txBox="1"/>
          <p:nvPr/>
        </p:nvSpPr>
        <p:spPr>
          <a:xfrm>
            <a:off x="2451100" y="1384533"/>
            <a:ext cx="2747868" cy="523220"/>
          </a:xfrm>
          <a:prstGeom prst="rect">
            <a:avLst/>
          </a:prstGeom>
          <a:solidFill>
            <a:srgbClr val="92D050"/>
          </a:solidFill>
        </p:spPr>
        <p:txBody>
          <a:bodyPr wrap="none" rtlCol="0">
            <a:spAutoFit/>
          </a:bodyPr>
          <a:lstStyle/>
          <a:p>
            <a:r>
              <a:rPr lang="en-US" sz="2800" dirty="0"/>
              <a:t>image correction</a:t>
            </a:r>
          </a:p>
        </p:txBody>
      </p:sp>
      <p:sp>
        <p:nvSpPr>
          <p:cNvPr id="8" name="TextBox 7">
            <a:extLst>
              <a:ext uri="{FF2B5EF4-FFF2-40B4-BE49-F238E27FC236}">
                <a16:creationId xmlns:a16="http://schemas.microsoft.com/office/drawing/2014/main" id="{4C22A128-EA3D-4E56-862B-91A8916236BD}"/>
              </a:ext>
            </a:extLst>
          </p:cNvPr>
          <p:cNvSpPr txBox="1"/>
          <p:nvPr/>
        </p:nvSpPr>
        <p:spPr>
          <a:xfrm>
            <a:off x="2451100" y="1896132"/>
            <a:ext cx="2228495" cy="523220"/>
          </a:xfrm>
          <a:prstGeom prst="rect">
            <a:avLst/>
          </a:prstGeom>
          <a:solidFill>
            <a:schemeClr val="bg1">
              <a:lumMod val="75000"/>
            </a:schemeClr>
          </a:solidFill>
        </p:spPr>
        <p:txBody>
          <a:bodyPr wrap="none" rtlCol="0">
            <a:spAutoFit/>
          </a:bodyPr>
          <a:lstStyle/>
          <a:p>
            <a:r>
              <a:rPr lang="en-US" sz="2800" dirty="0"/>
              <a:t>noise removal</a:t>
            </a:r>
          </a:p>
        </p:txBody>
      </p:sp>
      <p:sp>
        <p:nvSpPr>
          <p:cNvPr id="10" name="TextBox 9">
            <a:extLst>
              <a:ext uri="{FF2B5EF4-FFF2-40B4-BE49-F238E27FC236}">
                <a16:creationId xmlns:a16="http://schemas.microsoft.com/office/drawing/2014/main" id="{85F48106-A0CB-4395-B81C-C3BCB0857354}"/>
              </a:ext>
            </a:extLst>
          </p:cNvPr>
          <p:cNvSpPr txBox="1"/>
          <p:nvPr/>
        </p:nvSpPr>
        <p:spPr>
          <a:xfrm>
            <a:off x="2451100" y="2411339"/>
            <a:ext cx="2404826" cy="523220"/>
          </a:xfrm>
          <a:prstGeom prst="rect">
            <a:avLst/>
          </a:prstGeom>
          <a:solidFill>
            <a:srgbClr val="FFCC66"/>
          </a:solidFill>
        </p:spPr>
        <p:txBody>
          <a:bodyPr wrap="none" rtlCol="0">
            <a:spAutoFit/>
          </a:bodyPr>
          <a:lstStyle/>
          <a:p>
            <a:r>
              <a:rPr lang="en-US" sz="2800" dirty="0"/>
              <a:t>image stitching</a:t>
            </a:r>
          </a:p>
        </p:txBody>
      </p:sp>
      <p:sp>
        <p:nvSpPr>
          <p:cNvPr id="11" name="TextBox 10">
            <a:extLst>
              <a:ext uri="{FF2B5EF4-FFF2-40B4-BE49-F238E27FC236}">
                <a16:creationId xmlns:a16="http://schemas.microsoft.com/office/drawing/2014/main" id="{F7DFA354-B6E6-4D46-B867-FC8E85FA453F}"/>
              </a:ext>
            </a:extLst>
          </p:cNvPr>
          <p:cNvSpPr txBox="1"/>
          <p:nvPr/>
        </p:nvSpPr>
        <p:spPr>
          <a:xfrm>
            <a:off x="2451100" y="4408371"/>
            <a:ext cx="3477234" cy="523220"/>
          </a:xfrm>
          <a:prstGeom prst="rect">
            <a:avLst/>
          </a:prstGeom>
          <a:solidFill>
            <a:srgbClr val="99CCFF"/>
          </a:solidFill>
        </p:spPr>
        <p:txBody>
          <a:bodyPr wrap="none" rtlCol="0">
            <a:spAutoFit/>
          </a:bodyPr>
          <a:lstStyle/>
          <a:p>
            <a:r>
              <a:rPr lang="en-US" sz="2800" dirty="0"/>
              <a:t>step cyclic loading test</a:t>
            </a:r>
          </a:p>
        </p:txBody>
      </p:sp>
      <p:sp>
        <p:nvSpPr>
          <p:cNvPr id="12" name="TextBox 11">
            <a:extLst>
              <a:ext uri="{FF2B5EF4-FFF2-40B4-BE49-F238E27FC236}">
                <a16:creationId xmlns:a16="http://schemas.microsoft.com/office/drawing/2014/main" id="{417F910D-D978-47F7-ACFB-F999F248688F}"/>
              </a:ext>
            </a:extLst>
          </p:cNvPr>
          <p:cNvSpPr txBox="1"/>
          <p:nvPr/>
        </p:nvSpPr>
        <p:spPr>
          <a:xfrm>
            <a:off x="2451100" y="4931591"/>
            <a:ext cx="2308645" cy="523220"/>
          </a:xfrm>
          <a:prstGeom prst="rect">
            <a:avLst/>
          </a:prstGeom>
          <a:solidFill>
            <a:srgbClr val="CC99FF"/>
          </a:solidFill>
        </p:spPr>
        <p:txBody>
          <a:bodyPr wrap="none" rtlCol="0">
            <a:spAutoFit/>
          </a:bodyPr>
          <a:lstStyle/>
          <a:p>
            <a:r>
              <a:rPr lang="en-US" sz="2800" dirty="0"/>
              <a:t>color mapping</a:t>
            </a:r>
          </a:p>
        </p:txBody>
      </p:sp>
      <p:sp>
        <p:nvSpPr>
          <p:cNvPr id="13" name="TextBox 12">
            <a:extLst>
              <a:ext uri="{FF2B5EF4-FFF2-40B4-BE49-F238E27FC236}">
                <a16:creationId xmlns:a16="http://schemas.microsoft.com/office/drawing/2014/main" id="{4B698CFE-2C82-4647-BE5D-2498754E865D}"/>
              </a:ext>
            </a:extLst>
          </p:cNvPr>
          <p:cNvSpPr txBox="1"/>
          <p:nvPr/>
        </p:nvSpPr>
        <p:spPr>
          <a:xfrm>
            <a:off x="2451100" y="5454811"/>
            <a:ext cx="2805576" cy="523220"/>
          </a:xfrm>
          <a:prstGeom prst="rect">
            <a:avLst/>
          </a:prstGeom>
          <a:solidFill>
            <a:srgbClr val="FF9999"/>
          </a:solidFill>
        </p:spPr>
        <p:txBody>
          <a:bodyPr wrap="none" rtlCol="0">
            <a:spAutoFit/>
          </a:bodyPr>
          <a:lstStyle/>
          <a:p>
            <a:r>
              <a:rPr lang="en-US" sz="2800" dirty="0"/>
              <a:t>crack tip mapping</a:t>
            </a:r>
          </a:p>
        </p:txBody>
      </p:sp>
    </p:spTree>
    <p:extLst>
      <p:ext uri="{BB962C8B-B14F-4D97-AF65-F5344CB8AC3E}">
        <p14:creationId xmlns:p14="http://schemas.microsoft.com/office/powerpoint/2010/main" val="382129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30C798-7783-4BB6-9C84-9699091C7434}"/>
              </a:ext>
            </a:extLst>
          </p:cNvPr>
          <p:cNvSpPr>
            <a:spLocks noGrp="1"/>
          </p:cNvSpPr>
          <p:nvPr>
            <p:ph type="sldNum" sz="quarter" idx="12"/>
          </p:nvPr>
        </p:nvSpPr>
        <p:spPr/>
        <p:txBody>
          <a:bodyPr/>
          <a:lstStyle/>
          <a:p>
            <a:fld id="{B7C956DB-C67A-44BE-92A1-614D581E0BB8}" type="slidenum">
              <a:rPr lang="en-US" smtClean="0"/>
              <a:t>12</a:t>
            </a:fld>
            <a:endParaRPr lang="en-US"/>
          </a:p>
        </p:txBody>
      </p:sp>
      <p:sp>
        <p:nvSpPr>
          <p:cNvPr id="5" name="Title 1">
            <a:extLst>
              <a:ext uri="{FF2B5EF4-FFF2-40B4-BE49-F238E27FC236}">
                <a16:creationId xmlns:a16="http://schemas.microsoft.com/office/drawing/2014/main" id="{2901C800-4C13-4941-9927-3633BD709506}"/>
              </a:ext>
            </a:extLst>
          </p:cNvPr>
          <p:cNvSpPr>
            <a:spLocks noGrp="1"/>
          </p:cNvSpPr>
          <p:nvPr>
            <p:ph type="title"/>
          </p:nvPr>
        </p:nvSpPr>
        <p:spPr>
          <a:xfrm>
            <a:off x="0" y="0"/>
            <a:ext cx="7467600" cy="812800"/>
          </a:xfrm>
          <a:solidFill>
            <a:srgbClr val="FFCC66"/>
          </a:solidFill>
        </p:spPr>
        <p:txBody>
          <a:bodyPr/>
          <a:lstStyle/>
          <a:p>
            <a:r>
              <a:rPr lang="en-US" dirty="0"/>
              <a:t>Image analysis (DA experiments)</a:t>
            </a:r>
          </a:p>
        </p:txBody>
      </p:sp>
      <p:sp>
        <p:nvSpPr>
          <p:cNvPr id="6" name="TextBox 5">
            <a:extLst>
              <a:ext uri="{FF2B5EF4-FFF2-40B4-BE49-F238E27FC236}">
                <a16:creationId xmlns:a16="http://schemas.microsoft.com/office/drawing/2014/main" id="{4E47D8D2-8CB2-4441-B53A-3E397B79B552}"/>
              </a:ext>
            </a:extLst>
          </p:cNvPr>
          <p:cNvSpPr txBox="1"/>
          <p:nvPr/>
        </p:nvSpPr>
        <p:spPr>
          <a:xfrm>
            <a:off x="0" y="812800"/>
            <a:ext cx="2720617" cy="523220"/>
          </a:xfrm>
          <a:prstGeom prst="rect">
            <a:avLst/>
          </a:prstGeom>
          <a:solidFill>
            <a:srgbClr val="92D050"/>
          </a:solidFill>
        </p:spPr>
        <p:txBody>
          <a:bodyPr wrap="none" rtlCol="0">
            <a:spAutoFit/>
          </a:bodyPr>
          <a:lstStyle/>
          <a:p>
            <a:r>
              <a:rPr lang="en-US" sz="2800" dirty="0"/>
              <a:t>image correction</a:t>
            </a:r>
          </a:p>
        </p:txBody>
      </p:sp>
      <p:sp>
        <p:nvSpPr>
          <p:cNvPr id="7" name="TextBox 6">
            <a:extLst>
              <a:ext uri="{FF2B5EF4-FFF2-40B4-BE49-F238E27FC236}">
                <a16:creationId xmlns:a16="http://schemas.microsoft.com/office/drawing/2014/main" id="{6C17966F-8B29-478E-B896-76F3C1EA752C}"/>
              </a:ext>
            </a:extLst>
          </p:cNvPr>
          <p:cNvSpPr txBox="1"/>
          <p:nvPr/>
        </p:nvSpPr>
        <p:spPr>
          <a:xfrm>
            <a:off x="2720617" y="812800"/>
            <a:ext cx="2848857" cy="523220"/>
          </a:xfrm>
          <a:prstGeom prst="rect">
            <a:avLst/>
          </a:prstGeom>
          <a:solidFill>
            <a:schemeClr val="bg1">
              <a:lumMod val="75000"/>
            </a:schemeClr>
          </a:solidFill>
        </p:spPr>
        <p:txBody>
          <a:bodyPr wrap="none" rtlCol="0">
            <a:spAutoFit/>
          </a:bodyPr>
          <a:lstStyle/>
          <a:p>
            <a:r>
              <a:rPr lang="en-US" sz="2800" dirty="0"/>
              <a:t>flatfield correction</a:t>
            </a:r>
          </a:p>
        </p:txBody>
      </p:sp>
      <p:sp>
        <p:nvSpPr>
          <p:cNvPr id="8" name="TextBox 7">
            <a:extLst>
              <a:ext uri="{FF2B5EF4-FFF2-40B4-BE49-F238E27FC236}">
                <a16:creationId xmlns:a16="http://schemas.microsoft.com/office/drawing/2014/main" id="{2DC3C198-50C3-430A-9060-A9621CE1FB99}"/>
              </a:ext>
            </a:extLst>
          </p:cNvPr>
          <p:cNvSpPr txBox="1"/>
          <p:nvPr/>
        </p:nvSpPr>
        <p:spPr>
          <a:xfrm>
            <a:off x="330210" y="1363990"/>
            <a:ext cx="11455380" cy="523220"/>
          </a:xfrm>
          <a:prstGeom prst="rect">
            <a:avLst/>
          </a:prstGeom>
          <a:noFill/>
        </p:spPr>
        <p:txBody>
          <a:bodyPr wrap="none" rtlCol="0">
            <a:spAutoFit/>
          </a:bodyPr>
          <a:lstStyle/>
          <a:p>
            <a:r>
              <a:rPr lang="en-US" sz="2800" dirty="0"/>
              <a:t>Obtain homogeneous samples containing activated DA mechanophore in PEA.</a:t>
            </a:r>
          </a:p>
        </p:txBody>
      </p:sp>
      <p:sp>
        <p:nvSpPr>
          <p:cNvPr id="9" name="Rectangle 8">
            <a:extLst>
              <a:ext uri="{FF2B5EF4-FFF2-40B4-BE49-F238E27FC236}">
                <a16:creationId xmlns:a16="http://schemas.microsoft.com/office/drawing/2014/main" id="{FE361D45-251A-4EB1-AC1E-C96D4B99CB63}"/>
              </a:ext>
            </a:extLst>
          </p:cNvPr>
          <p:cNvSpPr/>
          <p:nvPr/>
        </p:nvSpPr>
        <p:spPr>
          <a:xfrm>
            <a:off x="3733800" y="2393345"/>
            <a:ext cx="1653017" cy="523220"/>
          </a:xfrm>
          <a:prstGeom prst="rect">
            <a:avLst/>
          </a:prstGeom>
        </p:spPr>
        <p:txBody>
          <a:bodyPr wrap="none">
            <a:spAutoFit/>
          </a:bodyPr>
          <a:lstStyle/>
          <a:p>
            <a:r>
              <a:rPr lang="en-US" sz="2800" dirty="0" err="1"/>
              <a:t>flatfield.m</a:t>
            </a:r>
            <a:endParaRPr lang="en-US" sz="2800" dirty="0"/>
          </a:p>
        </p:txBody>
      </p:sp>
      <p:sp>
        <p:nvSpPr>
          <p:cNvPr id="10" name="Arrow: Right 9">
            <a:extLst>
              <a:ext uri="{FF2B5EF4-FFF2-40B4-BE49-F238E27FC236}">
                <a16:creationId xmlns:a16="http://schemas.microsoft.com/office/drawing/2014/main" id="{8ACFE1CB-D3A1-48E4-90D2-4E1B99CFE00D}"/>
              </a:ext>
            </a:extLst>
          </p:cNvPr>
          <p:cNvSpPr/>
          <p:nvPr/>
        </p:nvSpPr>
        <p:spPr>
          <a:xfrm>
            <a:off x="2946400" y="2483505"/>
            <a:ext cx="635000" cy="342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34D85F5-8394-45AB-B7D2-17776AE26A83}"/>
              </a:ext>
            </a:extLst>
          </p:cNvPr>
          <p:cNvSpPr txBox="1"/>
          <p:nvPr/>
        </p:nvSpPr>
        <p:spPr>
          <a:xfrm>
            <a:off x="158697" y="2393345"/>
            <a:ext cx="2403222" cy="523220"/>
          </a:xfrm>
          <a:prstGeom prst="rect">
            <a:avLst/>
          </a:prstGeom>
          <a:noFill/>
        </p:spPr>
        <p:txBody>
          <a:bodyPr wrap="none" rtlCol="0">
            <a:spAutoFit/>
          </a:bodyPr>
          <a:lstStyle/>
          <a:p>
            <a:r>
              <a:rPr lang="en-US" sz="2800" dirty="0"/>
              <a:t>calibration files</a:t>
            </a:r>
          </a:p>
        </p:txBody>
      </p:sp>
      <p:sp>
        <p:nvSpPr>
          <p:cNvPr id="12" name="Arrow: Right 11">
            <a:extLst>
              <a:ext uri="{FF2B5EF4-FFF2-40B4-BE49-F238E27FC236}">
                <a16:creationId xmlns:a16="http://schemas.microsoft.com/office/drawing/2014/main" id="{EF1B3693-D8CB-4797-854E-21FFA29B5419}"/>
              </a:ext>
            </a:extLst>
          </p:cNvPr>
          <p:cNvSpPr/>
          <p:nvPr/>
        </p:nvSpPr>
        <p:spPr>
          <a:xfrm>
            <a:off x="5569474" y="2483505"/>
            <a:ext cx="635000" cy="342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BE275C-DE30-4C89-BA2A-5A342E3F9EB7}"/>
              </a:ext>
            </a:extLst>
          </p:cNvPr>
          <p:cNvSpPr/>
          <p:nvPr/>
        </p:nvSpPr>
        <p:spPr>
          <a:xfrm>
            <a:off x="6387131" y="1918355"/>
            <a:ext cx="5646172" cy="1384995"/>
          </a:xfrm>
          <a:prstGeom prst="rect">
            <a:avLst/>
          </a:prstGeom>
        </p:spPr>
        <p:txBody>
          <a:bodyPr wrap="square">
            <a:spAutoFit/>
          </a:bodyPr>
          <a:lstStyle/>
          <a:p>
            <a:r>
              <a:rPr lang="en-US" sz="2800" dirty="0"/>
              <a:t>flatfield correction array</a:t>
            </a:r>
          </a:p>
          <a:p>
            <a:r>
              <a:rPr lang="en-US" sz="2800" dirty="0"/>
              <a:t>(divide image by this array to get corrected image)</a:t>
            </a:r>
          </a:p>
        </p:txBody>
      </p:sp>
      <p:pic>
        <p:nvPicPr>
          <p:cNvPr id="15" name="Picture 14">
            <a:extLst>
              <a:ext uri="{FF2B5EF4-FFF2-40B4-BE49-F238E27FC236}">
                <a16:creationId xmlns:a16="http://schemas.microsoft.com/office/drawing/2014/main" id="{9693F50E-4018-4888-87F6-51F35AEFE7F3}"/>
              </a:ext>
            </a:extLst>
          </p:cNvPr>
          <p:cNvPicPr>
            <a:picLocks noChangeAspect="1"/>
          </p:cNvPicPr>
          <p:nvPr/>
        </p:nvPicPr>
        <p:blipFill>
          <a:blip r:embed="rId2"/>
          <a:stretch>
            <a:fillRect/>
          </a:stretch>
        </p:blipFill>
        <p:spPr>
          <a:xfrm>
            <a:off x="123838" y="3422700"/>
            <a:ext cx="4211136" cy="3158352"/>
          </a:xfrm>
          <a:prstGeom prst="rect">
            <a:avLst/>
          </a:prstGeom>
        </p:spPr>
      </p:pic>
      <p:pic>
        <p:nvPicPr>
          <p:cNvPr id="16" name="Picture 15">
            <a:extLst>
              <a:ext uri="{FF2B5EF4-FFF2-40B4-BE49-F238E27FC236}">
                <a16:creationId xmlns:a16="http://schemas.microsoft.com/office/drawing/2014/main" id="{6E51AE5E-7351-44C7-8F70-9C086F8A50F9}"/>
              </a:ext>
            </a:extLst>
          </p:cNvPr>
          <p:cNvPicPr>
            <a:picLocks noChangeAspect="1"/>
          </p:cNvPicPr>
          <p:nvPr/>
        </p:nvPicPr>
        <p:blipFill>
          <a:blip r:embed="rId3"/>
          <a:stretch>
            <a:fillRect/>
          </a:stretch>
        </p:blipFill>
        <p:spPr>
          <a:xfrm>
            <a:off x="4398474" y="3643876"/>
            <a:ext cx="3612000" cy="2716000"/>
          </a:xfrm>
          <a:prstGeom prst="rect">
            <a:avLst/>
          </a:prstGeom>
        </p:spPr>
      </p:pic>
      <p:sp>
        <p:nvSpPr>
          <p:cNvPr id="17" name="Rectangle 16">
            <a:extLst>
              <a:ext uri="{FF2B5EF4-FFF2-40B4-BE49-F238E27FC236}">
                <a16:creationId xmlns:a16="http://schemas.microsoft.com/office/drawing/2014/main" id="{7C8148BA-BCA3-4DDA-A83A-504955AAF1EC}"/>
              </a:ext>
            </a:extLst>
          </p:cNvPr>
          <p:cNvSpPr/>
          <p:nvPr/>
        </p:nvSpPr>
        <p:spPr>
          <a:xfrm>
            <a:off x="7891575" y="4568240"/>
            <a:ext cx="3894015" cy="523220"/>
          </a:xfrm>
          <a:prstGeom prst="rect">
            <a:avLst/>
          </a:prstGeom>
          <a:solidFill>
            <a:srgbClr val="92D050"/>
          </a:solidFill>
        </p:spPr>
        <p:txBody>
          <a:bodyPr wrap="none">
            <a:spAutoFit/>
          </a:bodyPr>
          <a:lstStyle/>
          <a:p>
            <a:r>
              <a:rPr lang="en-US" sz="2800" dirty="0" err="1"/>
              <a:t>flatfield.m</a:t>
            </a:r>
            <a:r>
              <a:rPr lang="en-US" sz="2800" dirty="0"/>
              <a:t> demonstration</a:t>
            </a:r>
          </a:p>
        </p:txBody>
      </p:sp>
    </p:spTree>
    <p:extLst>
      <p:ext uri="{BB962C8B-B14F-4D97-AF65-F5344CB8AC3E}">
        <p14:creationId xmlns:p14="http://schemas.microsoft.com/office/powerpoint/2010/main" val="82172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3538-0E31-4B7E-9BCA-F931C0ACC705}"/>
              </a:ext>
            </a:extLst>
          </p:cNvPr>
          <p:cNvSpPr>
            <a:spLocks noGrp="1"/>
          </p:cNvSpPr>
          <p:nvPr>
            <p:ph type="title"/>
          </p:nvPr>
        </p:nvSpPr>
        <p:spPr>
          <a:xfrm>
            <a:off x="0" y="0"/>
            <a:ext cx="7467600" cy="812800"/>
          </a:xfrm>
          <a:solidFill>
            <a:srgbClr val="FFCC66"/>
          </a:solidFill>
        </p:spPr>
        <p:txBody>
          <a:bodyPr/>
          <a:lstStyle/>
          <a:p>
            <a:r>
              <a:rPr lang="en-US" dirty="0"/>
              <a:t>Image analysis (DA experiments)</a:t>
            </a:r>
          </a:p>
        </p:txBody>
      </p:sp>
      <p:sp>
        <p:nvSpPr>
          <p:cNvPr id="4" name="Slide Number Placeholder 3">
            <a:extLst>
              <a:ext uri="{FF2B5EF4-FFF2-40B4-BE49-F238E27FC236}">
                <a16:creationId xmlns:a16="http://schemas.microsoft.com/office/drawing/2014/main" id="{ED784365-AF9D-4C9E-8FBF-91922EFAD202}"/>
              </a:ext>
            </a:extLst>
          </p:cNvPr>
          <p:cNvSpPr>
            <a:spLocks noGrp="1"/>
          </p:cNvSpPr>
          <p:nvPr>
            <p:ph type="sldNum" sz="quarter" idx="12"/>
          </p:nvPr>
        </p:nvSpPr>
        <p:spPr/>
        <p:txBody>
          <a:bodyPr/>
          <a:lstStyle/>
          <a:p>
            <a:fld id="{B7C956DB-C67A-44BE-92A1-614D581E0BB8}" type="slidenum">
              <a:rPr lang="en-US" smtClean="0"/>
              <a:t>13</a:t>
            </a:fld>
            <a:endParaRPr lang="en-US"/>
          </a:p>
        </p:txBody>
      </p:sp>
      <p:sp>
        <p:nvSpPr>
          <p:cNvPr id="5" name="TextBox 4">
            <a:extLst>
              <a:ext uri="{FF2B5EF4-FFF2-40B4-BE49-F238E27FC236}">
                <a16:creationId xmlns:a16="http://schemas.microsoft.com/office/drawing/2014/main" id="{56F9FF81-99C0-48B5-83A1-820E80DFC526}"/>
              </a:ext>
            </a:extLst>
          </p:cNvPr>
          <p:cNvSpPr txBox="1"/>
          <p:nvPr/>
        </p:nvSpPr>
        <p:spPr>
          <a:xfrm>
            <a:off x="0" y="812800"/>
            <a:ext cx="4232249" cy="523220"/>
          </a:xfrm>
          <a:prstGeom prst="rect">
            <a:avLst/>
          </a:prstGeom>
          <a:solidFill>
            <a:srgbClr val="92D050"/>
          </a:solidFill>
        </p:spPr>
        <p:txBody>
          <a:bodyPr wrap="none" rtlCol="0">
            <a:spAutoFit/>
          </a:bodyPr>
          <a:lstStyle/>
          <a:p>
            <a:r>
              <a:rPr lang="en-US" sz="2800" dirty="0"/>
              <a:t>image correction (</a:t>
            </a:r>
            <a:r>
              <a:rPr lang="en-US" sz="2800" dirty="0" err="1"/>
              <a:t>Argolight</a:t>
            </a:r>
            <a:r>
              <a:rPr lang="en-US" sz="2800" dirty="0"/>
              <a:t>)</a:t>
            </a:r>
          </a:p>
        </p:txBody>
      </p:sp>
      <p:pic>
        <p:nvPicPr>
          <p:cNvPr id="2050" name="Picture 2" descr="Image result for grid dots">
            <a:extLst>
              <a:ext uri="{FF2B5EF4-FFF2-40B4-BE49-F238E27FC236}">
                <a16:creationId xmlns:a16="http://schemas.microsoft.com/office/drawing/2014/main" id="{ED0235E4-0779-43B7-8835-63E4A31C4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27" y="1828799"/>
            <a:ext cx="2387600" cy="2387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58B41C3-17CD-4D91-AAC2-564EFEE2D6DA}"/>
              </a:ext>
            </a:extLst>
          </p:cNvPr>
          <p:cNvSpPr txBox="1"/>
          <p:nvPr/>
        </p:nvSpPr>
        <p:spPr>
          <a:xfrm>
            <a:off x="4232249" y="812800"/>
            <a:ext cx="2085827" cy="523220"/>
          </a:xfrm>
          <a:prstGeom prst="rect">
            <a:avLst/>
          </a:prstGeom>
          <a:solidFill>
            <a:schemeClr val="bg1">
              <a:lumMod val="85000"/>
            </a:schemeClr>
          </a:solidFill>
        </p:spPr>
        <p:txBody>
          <a:bodyPr wrap="none" rtlCol="0">
            <a:spAutoFit/>
          </a:bodyPr>
          <a:lstStyle/>
          <a:p>
            <a:r>
              <a:rPr lang="en-US" sz="2800" dirty="0"/>
              <a:t>x-y distortion</a:t>
            </a:r>
          </a:p>
        </p:txBody>
      </p:sp>
      <p:sp>
        <p:nvSpPr>
          <p:cNvPr id="12" name="TextBox 11">
            <a:extLst>
              <a:ext uri="{FF2B5EF4-FFF2-40B4-BE49-F238E27FC236}">
                <a16:creationId xmlns:a16="http://schemas.microsoft.com/office/drawing/2014/main" id="{15FA924F-8639-4B14-AC6C-CCC4342C324B}"/>
              </a:ext>
            </a:extLst>
          </p:cNvPr>
          <p:cNvSpPr txBox="1"/>
          <p:nvPr/>
        </p:nvSpPr>
        <p:spPr>
          <a:xfrm>
            <a:off x="29655" y="4524514"/>
            <a:ext cx="3272345" cy="1384995"/>
          </a:xfrm>
          <a:prstGeom prst="rect">
            <a:avLst/>
          </a:prstGeom>
          <a:noFill/>
        </p:spPr>
        <p:txBody>
          <a:bodyPr wrap="square" rtlCol="0">
            <a:spAutoFit/>
          </a:bodyPr>
          <a:lstStyle/>
          <a:p>
            <a:pPr algn="ctr"/>
            <a:r>
              <a:rPr lang="en-US" sz="2800" dirty="0" err="1"/>
              <a:t>Argolight</a:t>
            </a:r>
            <a:r>
              <a:rPr lang="en-US" sz="2800" dirty="0"/>
              <a:t> calibration fluorescent dots</a:t>
            </a:r>
          </a:p>
          <a:p>
            <a:pPr algn="ctr"/>
            <a:r>
              <a:rPr lang="en-US" sz="2800" dirty="0"/>
              <a:t>(with known spacing)</a:t>
            </a:r>
          </a:p>
        </p:txBody>
      </p:sp>
      <p:pic>
        <p:nvPicPr>
          <p:cNvPr id="14" name="Picture 13">
            <a:extLst>
              <a:ext uri="{FF2B5EF4-FFF2-40B4-BE49-F238E27FC236}">
                <a16:creationId xmlns:a16="http://schemas.microsoft.com/office/drawing/2014/main" id="{30A0662F-D58F-4D82-84D8-9DBEDA0EA2C4}"/>
              </a:ext>
            </a:extLst>
          </p:cNvPr>
          <p:cNvPicPr>
            <a:picLocks noChangeAspect="1"/>
          </p:cNvPicPr>
          <p:nvPr/>
        </p:nvPicPr>
        <p:blipFill>
          <a:blip r:embed="rId3"/>
          <a:stretch>
            <a:fillRect/>
          </a:stretch>
        </p:blipFill>
        <p:spPr>
          <a:xfrm>
            <a:off x="4379373" y="1741730"/>
            <a:ext cx="2548039" cy="2561738"/>
          </a:xfrm>
          <a:prstGeom prst="rect">
            <a:avLst/>
          </a:prstGeom>
        </p:spPr>
      </p:pic>
      <p:sp>
        <p:nvSpPr>
          <p:cNvPr id="15" name="Arrow: Right 14">
            <a:extLst>
              <a:ext uri="{FF2B5EF4-FFF2-40B4-BE49-F238E27FC236}">
                <a16:creationId xmlns:a16="http://schemas.microsoft.com/office/drawing/2014/main" id="{31BD8A96-9FC4-4C89-8349-CBDDD397C0B9}"/>
              </a:ext>
            </a:extLst>
          </p:cNvPr>
          <p:cNvSpPr/>
          <p:nvPr/>
        </p:nvSpPr>
        <p:spPr>
          <a:xfrm>
            <a:off x="3302000" y="2938218"/>
            <a:ext cx="635000" cy="342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0177873-AABE-4164-8AF1-FC97F0717703}"/>
              </a:ext>
            </a:extLst>
          </p:cNvPr>
          <p:cNvSpPr/>
          <p:nvPr/>
        </p:nvSpPr>
        <p:spPr>
          <a:xfrm>
            <a:off x="8114381" y="2740678"/>
            <a:ext cx="1867819" cy="523220"/>
          </a:xfrm>
          <a:prstGeom prst="rect">
            <a:avLst/>
          </a:prstGeom>
        </p:spPr>
        <p:txBody>
          <a:bodyPr wrap="none">
            <a:spAutoFit/>
          </a:bodyPr>
          <a:lstStyle/>
          <a:p>
            <a:r>
              <a:rPr lang="en-US" sz="2800" dirty="0" err="1"/>
              <a:t>Argolight.m</a:t>
            </a:r>
            <a:endParaRPr lang="en-US" sz="2800" dirty="0"/>
          </a:p>
        </p:txBody>
      </p:sp>
      <p:sp>
        <p:nvSpPr>
          <p:cNvPr id="18" name="Arrow: Right 17">
            <a:extLst>
              <a:ext uri="{FF2B5EF4-FFF2-40B4-BE49-F238E27FC236}">
                <a16:creationId xmlns:a16="http://schemas.microsoft.com/office/drawing/2014/main" id="{91C29BC2-5AF5-44ED-A166-85E6EB1E930C}"/>
              </a:ext>
            </a:extLst>
          </p:cNvPr>
          <p:cNvSpPr/>
          <p:nvPr/>
        </p:nvSpPr>
        <p:spPr>
          <a:xfrm>
            <a:off x="7150100" y="2851149"/>
            <a:ext cx="635000" cy="342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747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C5FCA6-544A-41FD-B264-9BF8027114EF}"/>
              </a:ext>
            </a:extLst>
          </p:cNvPr>
          <p:cNvSpPr>
            <a:spLocks noGrp="1"/>
          </p:cNvSpPr>
          <p:nvPr>
            <p:ph type="sldNum" sz="quarter" idx="12"/>
          </p:nvPr>
        </p:nvSpPr>
        <p:spPr/>
        <p:txBody>
          <a:bodyPr/>
          <a:lstStyle/>
          <a:p>
            <a:fld id="{B7C956DB-C67A-44BE-92A1-614D581E0BB8}" type="slidenum">
              <a:rPr lang="en-US" smtClean="0"/>
              <a:t>14</a:t>
            </a:fld>
            <a:endParaRPr lang="en-US"/>
          </a:p>
        </p:txBody>
      </p:sp>
      <p:sp>
        <p:nvSpPr>
          <p:cNvPr id="5" name="Title 1">
            <a:extLst>
              <a:ext uri="{FF2B5EF4-FFF2-40B4-BE49-F238E27FC236}">
                <a16:creationId xmlns:a16="http://schemas.microsoft.com/office/drawing/2014/main" id="{780A0D84-A6F9-464D-8556-1BB243F3FA2B}"/>
              </a:ext>
            </a:extLst>
          </p:cNvPr>
          <p:cNvSpPr>
            <a:spLocks noGrp="1"/>
          </p:cNvSpPr>
          <p:nvPr>
            <p:ph type="title"/>
          </p:nvPr>
        </p:nvSpPr>
        <p:spPr>
          <a:xfrm>
            <a:off x="0" y="0"/>
            <a:ext cx="7467600" cy="812800"/>
          </a:xfrm>
          <a:solidFill>
            <a:srgbClr val="FFCC66"/>
          </a:solidFill>
        </p:spPr>
        <p:txBody>
          <a:bodyPr/>
          <a:lstStyle/>
          <a:p>
            <a:r>
              <a:rPr lang="en-US" dirty="0"/>
              <a:t>Image analysis (DA experiments)</a:t>
            </a:r>
          </a:p>
        </p:txBody>
      </p:sp>
      <p:sp>
        <p:nvSpPr>
          <p:cNvPr id="6" name="TextBox 5">
            <a:extLst>
              <a:ext uri="{FF2B5EF4-FFF2-40B4-BE49-F238E27FC236}">
                <a16:creationId xmlns:a16="http://schemas.microsoft.com/office/drawing/2014/main" id="{339459AE-EFC1-4F37-BC71-F2D9318C3989}"/>
              </a:ext>
            </a:extLst>
          </p:cNvPr>
          <p:cNvSpPr txBox="1"/>
          <p:nvPr/>
        </p:nvSpPr>
        <p:spPr>
          <a:xfrm>
            <a:off x="0" y="812800"/>
            <a:ext cx="4232249" cy="523220"/>
          </a:xfrm>
          <a:prstGeom prst="rect">
            <a:avLst/>
          </a:prstGeom>
          <a:solidFill>
            <a:srgbClr val="92D050"/>
          </a:solidFill>
        </p:spPr>
        <p:txBody>
          <a:bodyPr wrap="none" rtlCol="0">
            <a:spAutoFit/>
          </a:bodyPr>
          <a:lstStyle/>
          <a:p>
            <a:r>
              <a:rPr lang="en-US" sz="2800" dirty="0"/>
              <a:t>image correction (</a:t>
            </a:r>
            <a:r>
              <a:rPr lang="en-US" sz="2800" dirty="0" err="1"/>
              <a:t>Argolight</a:t>
            </a:r>
            <a:r>
              <a:rPr lang="en-US" sz="2800" dirty="0"/>
              <a:t>)</a:t>
            </a:r>
          </a:p>
        </p:txBody>
      </p:sp>
      <p:sp>
        <p:nvSpPr>
          <p:cNvPr id="7" name="TextBox 6">
            <a:extLst>
              <a:ext uri="{FF2B5EF4-FFF2-40B4-BE49-F238E27FC236}">
                <a16:creationId xmlns:a16="http://schemas.microsoft.com/office/drawing/2014/main" id="{D93D1F8C-AEA4-4B89-9CB2-B78CE380BC33}"/>
              </a:ext>
            </a:extLst>
          </p:cNvPr>
          <p:cNvSpPr txBox="1"/>
          <p:nvPr/>
        </p:nvSpPr>
        <p:spPr>
          <a:xfrm>
            <a:off x="4232249" y="812800"/>
            <a:ext cx="2085827" cy="523220"/>
          </a:xfrm>
          <a:prstGeom prst="rect">
            <a:avLst/>
          </a:prstGeom>
          <a:solidFill>
            <a:schemeClr val="bg1">
              <a:lumMod val="85000"/>
            </a:schemeClr>
          </a:solidFill>
        </p:spPr>
        <p:txBody>
          <a:bodyPr wrap="none" rtlCol="0">
            <a:spAutoFit/>
          </a:bodyPr>
          <a:lstStyle/>
          <a:p>
            <a:r>
              <a:rPr lang="en-US" sz="2800" dirty="0"/>
              <a:t>x-y distortion</a:t>
            </a:r>
          </a:p>
        </p:txBody>
      </p:sp>
      <p:sp>
        <p:nvSpPr>
          <p:cNvPr id="8" name="Rectangle 7">
            <a:extLst>
              <a:ext uri="{FF2B5EF4-FFF2-40B4-BE49-F238E27FC236}">
                <a16:creationId xmlns:a16="http://schemas.microsoft.com/office/drawing/2014/main" id="{DD54460D-DF04-41AE-8C3D-DE48E8234823}"/>
              </a:ext>
            </a:extLst>
          </p:cNvPr>
          <p:cNvSpPr/>
          <p:nvPr/>
        </p:nvSpPr>
        <p:spPr>
          <a:xfrm>
            <a:off x="4018457" y="2014667"/>
            <a:ext cx="1867819" cy="523220"/>
          </a:xfrm>
          <a:prstGeom prst="rect">
            <a:avLst/>
          </a:prstGeom>
        </p:spPr>
        <p:txBody>
          <a:bodyPr wrap="none">
            <a:spAutoFit/>
          </a:bodyPr>
          <a:lstStyle/>
          <a:p>
            <a:r>
              <a:rPr lang="en-US" sz="2800" dirty="0" err="1"/>
              <a:t>Argolight.m</a:t>
            </a:r>
            <a:endParaRPr lang="en-US" sz="2800" dirty="0"/>
          </a:p>
        </p:txBody>
      </p:sp>
      <p:sp>
        <p:nvSpPr>
          <p:cNvPr id="9" name="TextBox 8">
            <a:extLst>
              <a:ext uri="{FF2B5EF4-FFF2-40B4-BE49-F238E27FC236}">
                <a16:creationId xmlns:a16="http://schemas.microsoft.com/office/drawing/2014/main" id="{49A6FAAC-AB7A-43FB-9CAA-533402C61EB5}"/>
              </a:ext>
            </a:extLst>
          </p:cNvPr>
          <p:cNvSpPr txBox="1"/>
          <p:nvPr/>
        </p:nvSpPr>
        <p:spPr>
          <a:xfrm>
            <a:off x="114300" y="1843217"/>
            <a:ext cx="2603500" cy="954107"/>
          </a:xfrm>
          <a:prstGeom prst="rect">
            <a:avLst/>
          </a:prstGeom>
          <a:noFill/>
        </p:spPr>
        <p:txBody>
          <a:bodyPr wrap="square" rtlCol="0">
            <a:spAutoFit/>
          </a:bodyPr>
          <a:lstStyle/>
          <a:p>
            <a:pPr algn="ctr"/>
            <a:r>
              <a:rPr lang="en-US" sz="2800" dirty="0"/>
              <a:t>input calibration image</a:t>
            </a:r>
          </a:p>
        </p:txBody>
      </p:sp>
      <p:sp>
        <p:nvSpPr>
          <p:cNvPr id="10" name="Arrow: Right 9">
            <a:extLst>
              <a:ext uri="{FF2B5EF4-FFF2-40B4-BE49-F238E27FC236}">
                <a16:creationId xmlns:a16="http://schemas.microsoft.com/office/drawing/2014/main" id="{0CB202FB-DF44-41E6-889D-DD2508E8A0D5}"/>
              </a:ext>
            </a:extLst>
          </p:cNvPr>
          <p:cNvSpPr/>
          <p:nvPr/>
        </p:nvSpPr>
        <p:spPr>
          <a:xfrm>
            <a:off x="2984500" y="2104827"/>
            <a:ext cx="635000" cy="342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0FA4669-6BC4-4B6C-A006-240B197CA07F}"/>
              </a:ext>
            </a:extLst>
          </p:cNvPr>
          <p:cNvSpPr/>
          <p:nvPr/>
        </p:nvSpPr>
        <p:spPr>
          <a:xfrm>
            <a:off x="6146800" y="2148820"/>
            <a:ext cx="635000" cy="342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C119BCF-EA0E-4D13-89D5-ED03F71D117A}"/>
              </a:ext>
            </a:extLst>
          </p:cNvPr>
          <p:cNvSpPr txBox="1"/>
          <p:nvPr/>
        </p:nvSpPr>
        <p:spPr>
          <a:xfrm>
            <a:off x="7121673" y="2017187"/>
            <a:ext cx="2085827" cy="523220"/>
          </a:xfrm>
          <a:prstGeom prst="rect">
            <a:avLst/>
          </a:prstGeom>
          <a:solidFill>
            <a:schemeClr val="bg1">
              <a:lumMod val="85000"/>
            </a:schemeClr>
          </a:solidFill>
        </p:spPr>
        <p:txBody>
          <a:bodyPr wrap="none" rtlCol="0">
            <a:spAutoFit/>
          </a:bodyPr>
          <a:lstStyle/>
          <a:p>
            <a:r>
              <a:rPr lang="en-US" sz="2800" dirty="0"/>
              <a:t>x-y distortion</a:t>
            </a:r>
          </a:p>
        </p:txBody>
      </p:sp>
      <p:pic>
        <p:nvPicPr>
          <p:cNvPr id="16" name="Picture 15">
            <a:extLst>
              <a:ext uri="{FF2B5EF4-FFF2-40B4-BE49-F238E27FC236}">
                <a16:creationId xmlns:a16="http://schemas.microsoft.com/office/drawing/2014/main" id="{695D7462-79BC-449B-9648-901736F6B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065" y="2797323"/>
            <a:ext cx="2085827" cy="2214264"/>
          </a:xfrm>
          <a:prstGeom prst="rect">
            <a:avLst/>
          </a:prstGeom>
        </p:spPr>
      </p:pic>
      <p:pic>
        <p:nvPicPr>
          <p:cNvPr id="17" name="Picture 16">
            <a:extLst>
              <a:ext uri="{FF2B5EF4-FFF2-40B4-BE49-F238E27FC236}">
                <a16:creationId xmlns:a16="http://schemas.microsoft.com/office/drawing/2014/main" id="{9C0D2317-0BD0-403E-A70F-E40B37FD0A85}"/>
              </a:ext>
            </a:extLst>
          </p:cNvPr>
          <p:cNvPicPr>
            <a:picLocks noChangeAspect="1"/>
          </p:cNvPicPr>
          <p:nvPr/>
        </p:nvPicPr>
        <p:blipFill>
          <a:blip r:embed="rId3"/>
          <a:stretch>
            <a:fillRect/>
          </a:stretch>
        </p:blipFill>
        <p:spPr>
          <a:xfrm>
            <a:off x="287855" y="3039502"/>
            <a:ext cx="2650334" cy="2664582"/>
          </a:xfrm>
          <a:prstGeom prst="rect">
            <a:avLst/>
          </a:prstGeom>
        </p:spPr>
      </p:pic>
      <p:sp>
        <p:nvSpPr>
          <p:cNvPr id="18" name="TextBox 17">
            <a:extLst>
              <a:ext uri="{FF2B5EF4-FFF2-40B4-BE49-F238E27FC236}">
                <a16:creationId xmlns:a16="http://schemas.microsoft.com/office/drawing/2014/main" id="{E5AB2A5E-302A-419C-BF62-2442C7BA0025}"/>
              </a:ext>
            </a:extLst>
          </p:cNvPr>
          <p:cNvSpPr txBox="1"/>
          <p:nvPr/>
        </p:nvSpPr>
        <p:spPr>
          <a:xfrm>
            <a:off x="3362026" y="5011587"/>
            <a:ext cx="3180679" cy="1384995"/>
          </a:xfrm>
          <a:prstGeom prst="rect">
            <a:avLst/>
          </a:prstGeom>
          <a:noFill/>
        </p:spPr>
        <p:txBody>
          <a:bodyPr wrap="none" rtlCol="0">
            <a:spAutoFit/>
          </a:bodyPr>
          <a:lstStyle/>
          <a:p>
            <a:r>
              <a:rPr lang="en-US" sz="2800" dirty="0"/>
              <a:t>identify grid points</a:t>
            </a:r>
          </a:p>
          <a:p>
            <a:r>
              <a:rPr lang="en-US" sz="2800" dirty="0"/>
              <a:t>rotation correction</a:t>
            </a:r>
          </a:p>
          <a:p>
            <a:r>
              <a:rPr lang="en-US" sz="2800" dirty="0"/>
              <a:t>determine distortion</a:t>
            </a:r>
          </a:p>
        </p:txBody>
      </p:sp>
      <p:pic>
        <p:nvPicPr>
          <p:cNvPr id="20" name="Picture 19">
            <a:extLst>
              <a:ext uri="{FF2B5EF4-FFF2-40B4-BE49-F238E27FC236}">
                <a16:creationId xmlns:a16="http://schemas.microsoft.com/office/drawing/2014/main" id="{23E98A60-3971-4EA4-A29C-8DB76C6AF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157" y="2830963"/>
            <a:ext cx="3060995" cy="3234830"/>
          </a:xfrm>
          <a:prstGeom prst="rect">
            <a:avLst/>
          </a:prstGeom>
        </p:spPr>
      </p:pic>
      <p:pic>
        <p:nvPicPr>
          <p:cNvPr id="22" name="Picture 21">
            <a:extLst>
              <a:ext uri="{FF2B5EF4-FFF2-40B4-BE49-F238E27FC236}">
                <a16:creationId xmlns:a16="http://schemas.microsoft.com/office/drawing/2014/main" id="{D349457E-FE48-40CF-9E3E-77E52A41FB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5934" y="2815952"/>
            <a:ext cx="1771897" cy="1800476"/>
          </a:xfrm>
          <a:prstGeom prst="rect">
            <a:avLst/>
          </a:prstGeom>
        </p:spPr>
      </p:pic>
      <p:pic>
        <p:nvPicPr>
          <p:cNvPr id="24" name="Picture 23">
            <a:extLst>
              <a:ext uri="{FF2B5EF4-FFF2-40B4-BE49-F238E27FC236}">
                <a16:creationId xmlns:a16="http://schemas.microsoft.com/office/drawing/2014/main" id="{E198E67D-A855-4591-9406-350C431D04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6881" y="4618151"/>
            <a:ext cx="1810003" cy="1781424"/>
          </a:xfrm>
          <a:prstGeom prst="rect">
            <a:avLst/>
          </a:prstGeom>
        </p:spPr>
      </p:pic>
    </p:spTree>
    <p:extLst>
      <p:ext uri="{BB962C8B-B14F-4D97-AF65-F5344CB8AC3E}">
        <p14:creationId xmlns:p14="http://schemas.microsoft.com/office/powerpoint/2010/main" val="166842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9AFB51-F81A-4277-928F-DE3EB33A8E38}"/>
              </a:ext>
            </a:extLst>
          </p:cNvPr>
          <p:cNvSpPr>
            <a:spLocks noGrp="1"/>
          </p:cNvSpPr>
          <p:nvPr>
            <p:ph type="sldNum" sz="quarter" idx="12"/>
          </p:nvPr>
        </p:nvSpPr>
        <p:spPr/>
        <p:txBody>
          <a:bodyPr/>
          <a:lstStyle/>
          <a:p>
            <a:fld id="{B7C956DB-C67A-44BE-92A1-614D581E0BB8}" type="slidenum">
              <a:rPr lang="en-US" smtClean="0"/>
              <a:t>15</a:t>
            </a:fld>
            <a:endParaRPr lang="en-US"/>
          </a:p>
        </p:txBody>
      </p:sp>
      <p:sp>
        <p:nvSpPr>
          <p:cNvPr id="5" name="Title 1">
            <a:extLst>
              <a:ext uri="{FF2B5EF4-FFF2-40B4-BE49-F238E27FC236}">
                <a16:creationId xmlns:a16="http://schemas.microsoft.com/office/drawing/2014/main" id="{9F8EEBAF-BA16-4993-8142-17478FFA44DF}"/>
              </a:ext>
            </a:extLst>
          </p:cNvPr>
          <p:cNvSpPr>
            <a:spLocks noGrp="1"/>
          </p:cNvSpPr>
          <p:nvPr>
            <p:ph type="title"/>
          </p:nvPr>
        </p:nvSpPr>
        <p:spPr>
          <a:xfrm>
            <a:off x="0" y="0"/>
            <a:ext cx="7467600" cy="812800"/>
          </a:xfrm>
          <a:solidFill>
            <a:srgbClr val="FFCC66"/>
          </a:solidFill>
        </p:spPr>
        <p:txBody>
          <a:bodyPr/>
          <a:lstStyle/>
          <a:p>
            <a:r>
              <a:rPr lang="en-US" dirty="0"/>
              <a:t>Image analysis (DA experiments)</a:t>
            </a:r>
          </a:p>
        </p:txBody>
      </p:sp>
      <p:sp>
        <p:nvSpPr>
          <p:cNvPr id="6" name="TextBox 5">
            <a:extLst>
              <a:ext uri="{FF2B5EF4-FFF2-40B4-BE49-F238E27FC236}">
                <a16:creationId xmlns:a16="http://schemas.microsoft.com/office/drawing/2014/main" id="{7F525D4B-67E5-4543-BCD7-D4A521A6D92C}"/>
              </a:ext>
            </a:extLst>
          </p:cNvPr>
          <p:cNvSpPr txBox="1"/>
          <p:nvPr/>
        </p:nvSpPr>
        <p:spPr>
          <a:xfrm>
            <a:off x="0" y="812800"/>
            <a:ext cx="4232249" cy="523220"/>
          </a:xfrm>
          <a:prstGeom prst="rect">
            <a:avLst/>
          </a:prstGeom>
          <a:solidFill>
            <a:srgbClr val="92D050"/>
          </a:solidFill>
        </p:spPr>
        <p:txBody>
          <a:bodyPr wrap="none" rtlCol="0">
            <a:spAutoFit/>
          </a:bodyPr>
          <a:lstStyle/>
          <a:p>
            <a:r>
              <a:rPr lang="en-US" sz="2800" dirty="0"/>
              <a:t>image correction (</a:t>
            </a:r>
            <a:r>
              <a:rPr lang="en-US" sz="2800" dirty="0" err="1"/>
              <a:t>Argolight</a:t>
            </a:r>
            <a:r>
              <a:rPr lang="en-US" sz="2800" dirty="0"/>
              <a:t>)</a:t>
            </a:r>
          </a:p>
        </p:txBody>
      </p:sp>
      <p:sp>
        <p:nvSpPr>
          <p:cNvPr id="7" name="TextBox 6">
            <a:extLst>
              <a:ext uri="{FF2B5EF4-FFF2-40B4-BE49-F238E27FC236}">
                <a16:creationId xmlns:a16="http://schemas.microsoft.com/office/drawing/2014/main" id="{AFC99C95-6DF6-485F-82F2-2E08E55A65E0}"/>
              </a:ext>
            </a:extLst>
          </p:cNvPr>
          <p:cNvSpPr txBox="1"/>
          <p:nvPr/>
        </p:nvSpPr>
        <p:spPr>
          <a:xfrm>
            <a:off x="4232249" y="812800"/>
            <a:ext cx="2848857" cy="523220"/>
          </a:xfrm>
          <a:prstGeom prst="rect">
            <a:avLst/>
          </a:prstGeom>
          <a:solidFill>
            <a:schemeClr val="bg1">
              <a:lumMod val="75000"/>
            </a:schemeClr>
          </a:solidFill>
        </p:spPr>
        <p:txBody>
          <a:bodyPr wrap="none" rtlCol="0">
            <a:spAutoFit/>
          </a:bodyPr>
          <a:lstStyle/>
          <a:p>
            <a:r>
              <a:rPr lang="en-US" sz="2800" dirty="0"/>
              <a:t>flatfield correction</a:t>
            </a:r>
          </a:p>
        </p:txBody>
      </p:sp>
      <p:sp>
        <p:nvSpPr>
          <p:cNvPr id="8" name="TextBox 7">
            <a:extLst>
              <a:ext uri="{FF2B5EF4-FFF2-40B4-BE49-F238E27FC236}">
                <a16:creationId xmlns:a16="http://schemas.microsoft.com/office/drawing/2014/main" id="{380BE9E6-86F1-4670-ACBE-AC35C23A8047}"/>
              </a:ext>
            </a:extLst>
          </p:cNvPr>
          <p:cNvSpPr txBox="1"/>
          <p:nvPr/>
        </p:nvSpPr>
        <p:spPr>
          <a:xfrm>
            <a:off x="1143000" y="1625600"/>
            <a:ext cx="4305987" cy="523220"/>
          </a:xfrm>
          <a:prstGeom prst="rect">
            <a:avLst/>
          </a:prstGeom>
          <a:noFill/>
        </p:spPr>
        <p:txBody>
          <a:bodyPr wrap="none" rtlCol="0">
            <a:spAutoFit/>
          </a:bodyPr>
          <a:lstStyle/>
          <a:p>
            <a:r>
              <a:rPr lang="en-US" sz="2800" dirty="0"/>
              <a:t>generally not recommended</a:t>
            </a:r>
          </a:p>
        </p:txBody>
      </p:sp>
      <p:sp>
        <p:nvSpPr>
          <p:cNvPr id="9" name="TextBox 8">
            <a:extLst>
              <a:ext uri="{FF2B5EF4-FFF2-40B4-BE49-F238E27FC236}">
                <a16:creationId xmlns:a16="http://schemas.microsoft.com/office/drawing/2014/main" id="{FD6E10E8-B89F-4B4E-BA09-CF79EFE51FAC}"/>
              </a:ext>
            </a:extLst>
          </p:cNvPr>
          <p:cNvSpPr txBox="1"/>
          <p:nvPr/>
        </p:nvSpPr>
        <p:spPr>
          <a:xfrm>
            <a:off x="1580806" y="2032000"/>
            <a:ext cx="7582525" cy="523220"/>
          </a:xfrm>
          <a:prstGeom prst="rect">
            <a:avLst/>
          </a:prstGeom>
          <a:noFill/>
        </p:spPr>
        <p:txBody>
          <a:bodyPr wrap="none" rtlCol="0">
            <a:spAutoFit/>
          </a:bodyPr>
          <a:lstStyle/>
          <a:p>
            <a:r>
              <a:rPr lang="en-US" sz="2800" dirty="0"/>
              <a:t>due to stage/sample tilting issues and Moiré effects</a:t>
            </a:r>
          </a:p>
        </p:txBody>
      </p:sp>
      <p:sp>
        <p:nvSpPr>
          <p:cNvPr id="10" name="TextBox 9">
            <a:extLst>
              <a:ext uri="{FF2B5EF4-FFF2-40B4-BE49-F238E27FC236}">
                <a16:creationId xmlns:a16="http://schemas.microsoft.com/office/drawing/2014/main" id="{041422E9-EDAF-4788-84DE-7BD30BC85487}"/>
              </a:ext>
            </a:extLst>
          </p:cNvPr>
          <p:cNvSpPr txBox="1"/>
          <p:nvPr/>
        </p:nvSpPr>
        <p:spPr>
          <a:xfrm>
            <a:off x="3714750" y="3581400"/>
            <a:ext cx="4762500" cy="584775"/>
          </a:xfrm>
          <a:prstGeom prst="rect">
            <a:avLst/>
          </a:prstGeom>
          <a:solidFill>
            <a:srgbClr val="92D050"/>
          </a:solidFill>
        </p:spPr>
        <p:txBody>
          <a:bodyPr wrap="square" rtlCol="0">
            <a:spAutoFit/>
          </a:bodyPr>
          <a:lstStyle/>
          <a:p>
            <a:pPr algn="ctr"/>
            <a:r>
              <a:rPr lang="en-US" sz="3200" dirty="0" err="1"/>
              <a:t>Argolight</a:t>
            </a:r>
            <a:r>
              <a:rPr lang="en-US" sz="3200" dirty="0"/>
              <a:t> demonstration</a:t>
            </a:r>
          </a:p>
        </p:txBody>
      </p:sp>
    </p:spTree>
    <p:extLst>
      <p:ext uri="{BB962C8B-B14F-4D97-AF65-F5344CB8AC3E}">
        <p14:creationId xmlns:p14="http://schemas.microsoft.com/office/powerpoint/2010/main" val="3186186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4E73B9-167B-48CF-8E9D-5001857D9247}"/>
              </a:ext>
            </a:extLst>
          </p:cNvPr>
          <p:cNvSpPr>
            <a:spLocks noGrp="1"/>
          </p:cNvSpPr>
          <p:nvPr>
            <p:ph type="sldNum" sz="quarter" idx="12"/>
          </p:nvPr>
        </p:nvSpPr>
        <p:spPr/>
        <p:txBody>
          <a:bodyPr/>
          <a:lstStyle/>
          <a:p>
            <a:fld id="{B7C956DB-C67A-44BE-92A1-614D581E0BB8}" type="slidenum">
              <a:rPr lang="en-US" smtClean="0"/>
              <a:t>16</a:t>
            </a:fld>
            <a:endParaRPr lang="en-US"/>
          </a:p>
        </p:txBody>
      </p:sp>
      <p:sp>
        <p:nvSpPr>
          <p:cNvPr id="5" name="Title 1">
            <a:extLst>
              <a:ext uri="{FF2B5EF4-FFF2-40B4-BE49-F238E27FC236}">
                <a16:creationId xmlns:a16="http://schemas.microsoft.com/office/drawing/2014/main" id="{30DCCAFE-EE11-4886-9AAA-3BA13D4D69BE}"/>
              </a:ext>
            </a:extLst>
          </p:cNvPr>
          <p:cNvSpPr>
            <a:spLocks noGrp="1"/>
          </p:cNvSpPr>
          <p:nvPr>
            <p:ph type="title"/>
          </p:nvPr>
        </p:nvSpPr>
        <p:spPr>
          <a:xfrm>
            <a:off x="0" y="0"/>
            <a:ext cx="7467600" cy="812800"/>
          </a:xfrm>
          <a:solidFill>
            <a:srgbClr val="FFCC66"/>
          </a:solidFill>
        </p:spPr>
        <p:txBody>
          <a:bodyPr/>
          <a:lstStyle/>
          <a:p>
            <a:r>
              <a:rPr lang="en-US" dirty="0"/>
              <a:t>Image analysis (DA experiments)</a:t>
            </a:r>
          </a:p>
        </p:txBody>
      </p:sp>
      <p:sp>
        <p:nvSpPr>
          <p:cNvPr id="6" name="TextBox 5">
            <a:extLst>
              <a:ext uri="{FF2B5EF4-FFF2-40B4-BE49-F238E27FC236}">
                <a16:creationId xmlns:a16="http://schemas.microsoft.com/office/drawing/2014/main" id="{98B60B05-B450-4617-BD6F-D170F3D1CF3D}"/>
              </a:ext>
            </a:extLst>
          </p:cNvPr>
          <p:cNvSpPr txBox="1"/>
          <p:nvPr/>
        </p:nvSpPr>
        <p:spPr>
          <a:xfrm>
            <a:off x="0" y="812800"/>
            <a:ext cx="2720617" cy="523220"/>
          </a:xfrm>
          <a:prstGeom prst="rect">
            <a:avLst/>
          </a:prstGeom>
          <a:solidFill>
            <a:srgbClr val="92D050"/>
          </a:solidFill>
        </p:spPr>
        <p:txBody>
          <a:bodyPr wrap="none" rtlCol="0">
            <a:spAutoFit/>
          </a:bodyPr>
          <a:lstStyle/>
          <a:p>
            <a:r>
              <a:rPr lang="en-US" sz="2800" dirty="0"/>
              <a:t>image correction</a:t>
            </a:r>
          </a:p>
        </p:txBody>
      </p:sp>
      <p:sp>
        <p:nvSpPr>
          <p:cNvPr id="7" name="TextBox 6">
            <a:extLst>
              <a:ext uri="{FF2B5EF4-FFF2-40B4-BE49-F238E27FC236}">
                <a16:creationId xmlns:a16="http://schemas.microsoft.com/office/drawing/2014/main" id="{C607254C-A953-4DA0-B346-8D5E0AAD1CDE}"/>
              </a:ext>
            </a:extLst>
          </p:cNvPr>
          <p:cNvSpPr txBox="1"/>
          <p:nvPr/>
        </p:nvSpPr>
        <p:spPr>
          <a:xfrm>
            <a:off x="0" y="1363990"/>
            <a:ext cx="2744662" cy="523220"/>
          </a:xfrm>
          <a:prstGeom prst="rect">
            <a:avLst/>
          </a:prstGeom>
          <a:noFill/>
        </p:spPr>
        <p:txBody>
          <a:bodyPr wrap="none" rtlCol="0">
            <a:spAutoFit/>
          </a:bodyPr>
          <a:lstStyle/>
          <a:p>
            <a:r>
              <a:rPr lang="en-US" sz="2800" dirty="0"/>
              <a:t>general approach</a:t>
            </a:r>
          </a:p>
        </p:txBody>
      </p:sp>
      <p:sp>
        <p:nvSpPr>
          <p:cNvPr id="8" name="TextBox 7">
            <a:extLst>
              <a:ext uri="{FF2B5EF4-FFF2-40B4-BE49-F238E27FC236}">
                <a16:creationId xmlns:a16="http://schemas.microsoft.com/office/drawing/2014/main" id="{AAC5983E-468C-45EB-99A5-C098F4542FA1}"/>
              </a:ext>
            </a:extLst>
          </p:cNvPr>
          <p:cNvSpPr txBox="1"/>
          <p:nvPr/>
        </p:nvSpPr>
        <p:spPr>
          <a:xfrm>
            <a:off x="1435692" y="2221907"/>
            <a:ext cx="7959320" cy="3970318"/>
          </a:xfrm>
          <a:prstGeom prst="rect">
            <a:avLst/>
          </a:prstGeom>
          <a:noFill/>
        </p:spPr>
        <p:txBody>
          <a:bodyPr wrap="square" rtlCol="0">
            <a:spAutoFit/>
          </a:bodyPr>
          <a:lstStyle/>
          <a:p>
            <a:pPr marL="457200" indent="-457200">
              <a:buAutoNum type="arabicParenR"/>
            </a:pPr>
            <a:r>
              <a:rPr lang="en-US" sz="2800" dirty="0"/>
              <a:t>Extract image (</a:t>
            </a:r>
            <a:r>
              <a:rPr lang="en-US" sz="2800" dirty="0" err="1"/>
              <a:t>import_tiff_stack</a:t>
            </a:r>
            <a:r>
              <a:rPr lang="en-US" sz="2800" dirty="0"/>
              <a:t>)</a:t>
            </a:r>
          </a:p>
          <a:p>
            <a:pPr marL="457200" indent="-457200">
              <a:buAutoNum type="arabicParenR"/>
            </a:pPr>
            <a:endParaRPr lang="en-US" sz="2800" dirty="0"/>
          </a:p>
          <a:p>
            <a:r>
              <a:rPr lang="en-US" sz="2800" dirty="0"/>
              <a:t>2) Perform flatfield correction (</a:t>
            </a:r>
            <a:r>
              <a:rPr lang="en-US" sz="2800" dirty="0" err="1"/>
              <a:t>flatfield.m</a:t>
            </a:r>
            <a:r>
              <a:rPr lang="en-US" sz="2800" dirty="0"/>
              <a:t>)</a:t>
            </a:r>
          </a:p>
          <a:p>
            <a:endParaRPr lang="en-US" sz="2800" dirty="0"/>
          </a:p>
          <a:p>
            <a:r>
              <a:rPr lang="en-US" sz="2800" dirty="0"/>
              <a:t>3) Perform distortion correction (</a:t>
            </a:r>
            <a:r>
              <a:rPr lang="en-US" sz="2800" dirty="0" err="1"/>
              <a:t>Argolight.m</a:t>
            </a:r>
            <a:r>
              <a:rPr lang="en-US" sz="2800" dirty="0"/>
              <a:t>)</a:t>
            </a:r>
          </a:p>
          <a:p>
            <a:r>
              <a:rPr lang="en-US" sz="2800" dirty="0"/>
              <a:t>	convert image to </a:t>
            </a:r>
            <a:r>
              <a:rPr lang="en-US" sz="2800" dirty="0" err="1"/>
              <a:t>xy</a:t>
            </a:r>
            <a:r>
              <a:rPr lang="en-US" sz="2800" dirty="0"/>
              <a:t> coordinates</a:t>
            </a:r>
          </a:p>
          <a:p>
            <a:endParaRPr lang="en-US" sz="2800" dirty="0"/>
          </a:p>
          <a:p>
            <a:r>
              <a:rPr lang="en-US" sz="2800" dirty="0"/>
              <a:t>4) Perform 2d histogram binning</a:t>
            </a:r>
          </a:p>
          <a:p>
            <a:r>
              <a:rPr lang="en-US" sz="2800" dirty="0"/>
              <a:t>	convert </a:t>
            </a:r>
            <a:r>
              <a:rPr lang="en-US" sz="2800" dirty="0" err="1"/>
              <a:t>xy</a:t>
            </a:r>
            <a:r>
              <a:rPr lang="en-US" sz="2800" dirty="0"/>
              <a:t> coordinates to image</a:t>
            </a:r>
          </a:p>
        </p:txBody>
      </p:sp>
    </p:spTree>
    <p:extLst>
      <p:ext uri="{BB962C8B-B14F-4D97-AF65-F5344CB8AC3E}">
        <p14:creationId xmlns:p14="http://schemas.microsoft.com/office/powerpoint/2010/main" val="2766840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F2E543-6FCE-41A0-ADCC-4B30AF764FA5}"/>
              </a:ext>
            </a:extLst>
          </p:cNvPr>
          <p:cNvSpPr>
            <a:spLocks noGrp="1"/>
          </p:cNvSpPr>
          <p:nvPr>
            <p:ph type="sldNum" sz="quarter" idx="12"/>
          </p:nvPr>
        </p:nvSpPr>
        <p:spPr/>
        <p:txBody>
          <a:bodyPr/>
          <a:lstStyle/>
          <a:p>
            <a:fld id="{B7C956DB-C67A-44BE-92A1-614D581E0BB8}" type="slidenum">
              <a:rPr lang="en-US" smtClean="0"/>
              <a:t>17</a:t>
            </a:fld>
            <a:endParaRPr lang="en-US"/>
          </a:p>
        </p:txBody>
      </p:sp>
      <p:sp>
        <p:nvSpPr>
          <p:cNvPr id="5" name="Title 1">
            <a:extLst>
              <a:ext uri="{FF2B5EF4-FFF2-40B4-BE49-F238E27FC236}">
                <a16:creationId xmlns:a16="http://schemas.microsoft.com/office/drawing/2014/main" id="{BC208342-73C8-416A-A8EA-E17A0AA130AC}"/>
              </a:ext>
            </a:extLst>
          </p:cNvPr>
          <p:cNvSpPr>
            <a:spLocks noGrp="1"/>
          </p:cNvSpPr>
          <p:nvPr>
            <p:ph type="title"/>
          </p:nvPr>
        </p:nvSpPr>
        <p:spPr>
          <a:xfrm>
            <a:off x="0" y="0"/>
            <a:ext cx="7467600" cy="812800"/>
          </a:xfrm>
          <a:solidFill>
            <a:srgbClr val="FFCC66"/>
          </a:solidFill>
        </p:spPr>
        <p:txBody>
          <a:bodyPr/>
          <a:lstStyle/>
          <a:p>
            <a:r>
              <a:rPr lang="en-US" dirty="0"/>
              <a:t>Image analysis (DA experiments)</a:t>
            </a:r>
          </a:p>
        </p:txBody>
      </p:sp>
      <p:sp>
        <p:nvSpPr>
          <p:cNvPr id="6" name="TextBox 5">
            <a:extLst>
              <a:ext uri="{FF2B5EF4-FFF2-40B4-BE49-F238E27FC236}">
                <a16:creationId xmlns:a16="http://schemas.microsoft.com/office/drawing/2014/main" id="{076DDCA3-C258-4127-A465-5EF4A248E606}"/>
              </a:ext>
            </a:extLst>
          </p:cNvPr>
          <p:cNvSpPr txBox="1"/>
          <p:nvPr/>
        </p:nvSpPr>
        <p:spPr>
          <a:xfrm>
            <a:off x="0" y="812800"/>
            <a:ext cx="2228495" cy="523220"/>
          </a:xfrm>
          <a:prstGeom prst="rect">
            <a:avLst/>
          </a:prstGeom>
          <a:solidFill>
            <a:schemeClr val="bg1">
              <a:lumMod val="75000"/>
            </a:schemeClr>
          </a:solidFill>
        </p:spPr>
        <p:txBody>
          <a:bodyPr wrap="none" rtlCol="0">
            <a:spAutoFit/>
          </a:bodyPr>
          <a:lstStyle/>
          <a:p>
            <a:r>
              <a:rPr lang="en-US" sz="2800" dirty="0"/>
              <a:t>noise removal</a:t>
            </a:r>
          </a:p>
        </p:txBody>
      </p:sp>
      <p:sp>
        <p:nvSpPr>
          <p:cNvPr id="7" name="TextBox 6">
            <a:extLst>
              <a:ext uri="{FF2B5EF4-FFF2-40B4-BE49-F238E27FC236}">
                <a16:creationId xmlns:a16="http://schemas.microsoft.com/office/drawing/2014/main" id="{0387D34B-7048-464D-84C9-467713DC10C1}"/>
              </a:ext>
            </a:extLst>
          </p:cNvPr>
          <p:cNvSpPr txBox="1"/>
          <p:nvPr/>
        </p:nvSpPr>
        <p:spPr>
          <a:xfrm>
            <a:off x="161365" y="1788339"/>
            <a:ext cx="7956177" cy="954107"/>
          </a:xfrm>
          <a:prstGeom prst="rect">
            <a:avLst/>
          </a:prstGeom>
          <a:noFill/>
        </p:spPr>
        <p:txBody>
          <a:bodyPr wrap="square" rtlCol="0">
            <a:spAutoFit/>
          </a:bodyPr>
          <a:lstStyle/>
          <a:p>
            <a:r>
              <a:rPr lang="en-US" sz="2800" dirty="0"/>
              <a:t>Use </a:t>
            </a:r>
            <a:r>
              <a:rPr lang="en-US" sz="2800" b="1" dirty="0"/>
              <a:t>medfilt2</a:t>
            </a:r>
            <a:r>
              <a:rPr lang="en-US" sz="2800" dirty="0"/>
              <a:t> on image array (takes median value within an m by n array around the pixel.</a:t>
            </a:r>
          </a:p>
        </p:txBody>
      </p:sp>
      <p:sp>
        <p:nvSpPr>
          <p:cNvPr id="8" name="TextBox 7">
            <a:extLst>
              <a:ext uri="{FF2B5EF4-FFF2-40B4-BE49-F238E27FC236}">
                <a16:creationId xmlns:a16="http://schemas.microsoft.com/office/drawing/2014/main" id="{D5F6469D-3DD6-4ECC-8991-5576FBC6A7CB}"/>
              </a:ext>
            </a:extLst>
          </p:cNvPr>
          <p:cNvSpPr txBox="1"/>
          <p:nvPr/>
        </p:nvSpPr>
        <p:spPr>
          <a:xfrm>
            <a:off x="7978588" y="1936205"/>
            <a:ext cx="3299301" cy="523220"/>
          </a:xfrm>
          <a:prstGeom prst="rect">
            <a:avLst/>
          </a:prstGeom>
          <a:solidFill>
            <a:srgbClr val="FF9999"/>
          </a:solidFill>
        </p:spPr>
        <p:txBody>
          <a:bodyPr wrap="none" rtlCol="0">
            <a:spAutoFit/>
          </a:bodyPr>
          <a:lstStyle/>
          <a:p>
            <a:r>
              <a:rPr lang="en-US" sz="2800" dirty="0"/>
              <a:t>lose image resolution</a:t>
            </a:r>
          </a:p>
        </p:txBody>
      </p:sp>
      <p:sp>
        <p:nvSpPr>
          <p:cNvPr id="9" name="TextBox 8">
            <a:extLst>
              <a:ext uri="{FF2B5EF4-FFF2-40B4-BE49-F238E27FC236}">
                <a16:creationId xmlns:a16="http://schemas.microsoft.com/office/drawing/2014/main" id="{05B95D49-6C9A-418B-AEC1-C286A75550F8}"/>
              </a:ext>
            </a:extLst>
          </p:cNvPr>
          <p:cNvSpPr txBox="1"/>
          <p:nvPr/>
        </p:nvSpPr>
        <p:spPr>
          <a:xfrm>
            <a:off x="161365" y="2897177"/>
            <a:ext cx="9341223" cy="2246769"/>
          </a:xfrm>
          <a:prstGeom prst="rect">
            <a:avLst/>
          </a:prstGeom>
          <a:noFill/>
        </p:spPr>
        <p:txBody>
          <a:bodyPr wrap="square" rtlCol="0">
            <a:spAutoFit/>
          </a:bodyPr>
          <a:lstStyle/>
          <a:p>
            <a:r>
              <a:rPr lang="en-US" sz="2800" dirty="0"/>
              <a:t>Use </a:t>
            </a:r>
            <a:r>
              <a:rPr lang="en-US" sz="2800" b="1" dirty="0" err="1"/>
              <a:t>mask_denoise</a:t>
            </a:r>
            <a:r>
              <a:rPr lang="en-US" sz="2800" b="1" dirty="0"/>
              <a:t> </a:t>
            </a:r>
            <a:r>
              <a:rPr lang="en-US" sz="2800" dirty="0"/>
              <a:t>instead</a:t>
            </a:r>
          </a:p>
          <a:p>
            <a:r>
              <a:rPr lang="en-US" sz="2800" dirty="0"/>
              <a:t>	1) </a:t>
            </a:r>
            <a:r>
              <a:rPr lang="en-US" sz="2800" b="1" dirty="0"/>
              <a:t>medfilt2 </a:t>
            </a:r>
            <a:r>
              <a:rPr lang="en-US" sz="2800" dirty="0"/>
              <a:t>on image array</a:t>
            </a:r>
          </a:p>
          <a:p>
            <a:r>
              <a:rPr lang="en-US" sz="2800" dirty="0"/>
              <a:t>	2) binarize the image</a:t>
            </a:r>
          </a:p>
          <a:p>
            <a:r>
              <a:rPr lang="en-US" sz="2800" dirty="0"/>
              <a:t>	3) perform further denoising operations on binary mask</a:t>
            </a:r>
          </a:p>
          <a:p>
            <a:r>
              <a:rPr lang="en-US" sz="2800" dirty="0"/>
              <a:t>	4) apply mask to original image</a:t>
            </a:r>
          </a:p>
        </p:txBody>
      </p:sp>
      <p:sp>
        <p:nvSpPr>
          <p:cNvPr id="10" name="TextBox 9">
            <a:extLst>
              <a:ext uri="{FF2B5EF4-FFF2-40B4-BE49-F238E27FC236}">
                <a16:creationId xmlns:a16="http://schemas.microsoft.com/office/drawing/2014/main" id="{B89CCFC9-7B3D-4906-925D-29686315EBBB}"/>
              </a:ext>
            </a:extLst>
          </p:cNvPr>
          <p:cNvSpPr txBox="1"/>
          <p:nvPr/>
        </p:nvSpPr>
        <p:spPr>
          <a:xfrm>
            <a:off x="574459" y="5314111"/>
            <a:ext cx="2140330" cy="523220"/>
          </a:xfrm>
          <a:prstGeom prst="rect">
            <a:avLst/>
          </a:prstGeom>
          <a:solidFill>
            <a:srgbClr val="99CF9E"/>
          </a:solidFill>
        </p:spPr>
        <p:txBody>
          <a:bodyPr wrap="none" rtlCol="0">
            <a:spAutoFit/>
          </a:bodyPr>
          <a:lstStyle/>
          <a:p>
            <a:r>
              <a:rPr lang="en-US" sz="2800" dirty="0"/>
              <a:t>remove noise</a:t>
            </a:r>
          </a:p>
        </p:txBody>
      </p:sp>
      <p:sp>
        <p:nvSpPr>
          <p:cNvPr id="11" name="TextBox 10">
            <a:extLst>
              <a:ext uri="{FF2B5EF4-FFF2-40B4-BE49-F238E27FC236}">
                <a16:creationId xmlns:a16="http://schemas.microsoft.com/office/drawing/2014/main" id="{B422A0E8-3738-4BEE-9EAC-A2B13055A605}"/>
              </a:ext>
            </a:extLst>
          </p:cNvPr>
          <p:cNvSpPr txBox="1"/>
          <p:nvPr/>
        </p:nvSpPr>
        <p:spPr>
          <a:xfrm>
            <a:off x="3306272" y="5314111"/>
            <a:ext cx="4203395" cy="523220"/>
          </a:xfrm>
          <a:prstGeom prst="rect">
            <a:avLst/>
          </a:prstGeom>
          <a:solidFill>
            <a:srgbClr val="99CF9E"/>
          </a:solidFill>
        </p:spPr>
        <p:txBody>
          <a:bodyPr wrap="none" rtlCol="0">
            <a:spAutoFit/>
          </a:bodyPr>
          <a:lstStyle/>
          <a:p>
            <a:r>
              <a:rPr lang="en-US" sz="2800" dirty="0"/>
              <a:t>maintain original resolution</a:t>
            </a:r>
          </a:p>
        </p:txBody>
      </p:sp>
      <p:sp>
        <p:nvSpPr>
          <p:cNvPr id="12" name="TextBox 11">
            <a:extLst>
              <a:ext uri="{FF2B5EF4-FFF2-40B4-BE49-F238E27FC236}">
                <a16:creationId xmlns:a16="http://schemas.microsoft.com/office/drawing/2014/main" id="{EB10839B-7F73-43C9-8C5E-43479CCC45F8}"/>
              </a:ext>
            </a:extLst>
          </p:cNvPr>
          <p:cNvSpPr txBox="1"/>
          <p:nvPr/>
        </p:nvSpPr>
        <p:spPr>
          <a:xfrm>
            <a:off x="8101151" y="5314111"/>
            <a:ext cx="3199915" cy="523220"/>
          </a:xfrm>
          <a:prstGeom prst="rect">
            <a:avLst/>
          </a:prstGeom>
          <a:solidFill>
            <a:srgbClr val="99CF9E"/>
          </a:solidFill>
        </p:spPr>
        <p:txBody>
          <a:bodyPr wrap="none" rtlCol="0">
            <a:spAutoFit/>
          </a:bodyPr>
          <a:lstStyle/>
          <a:p>
            <a:r>
              <a:rPr lang="en-US" sz="2800" dirty="0"/>
              <a:t>identify sample edge</a:t>
            </a:r>
          </a:p>
        </p:txBody>
      </p:sp>
      <p:sp>
        <p:nvSpPr>
          <p:cNvPr id="13" name="TextBox 12">
            <a:extLst>
              <a:ext uri="{FF2B5EF4-FFF2-40B4-BE49-F238E27FC236}">
                <a16:creationId xmlns:a16="http://schemas.microsoft.com/office/drawing/2014/main" id="{0E8BCB35-599C-4F4F-89A6-C37D85D62057}"/>
              </a:ext>
            </a:extLst>
          </p:cNvPr>
          <p:cNvSpPr txBox="1"/>
          <p:nvPr/>
        </p:nvSpPr>
        <p:spPr>
          <a:xfrm>
            <a:off x="4126251" y="6346411"/>
            <a:ext cx="3852337" cy="523220"/>
          </a:xfrm>
          <a:prstGeom prst="rect">
            <a:avLst/>
          </a:prstGeom>
          <a:solidFill>
            <a:srgbClr val="92D050"/>
          </a:solidFill>
        </p:spPr>
        <p:txBody>
          <a:bodyPr wrap="none" rtlCol="0">
            <a:spAutoFit/>
          </a:bodyPr>
          <a:lstStyle/>
          <a:p>
            <a:r>
              <a:rPr lang="en-US" sz="2800" dirty="0"/>
              <a:t>denoising demonstration</a:t>
            </a:r>
          </a:p>
        </p:txBody>
      </p:sp>
    </p:spTree>
    <p:extLst>
      <p:ext uri="{BB962C8B-B14F-4D97-AF65-F5344CB8AC3E}">
        <p14:creationId xmlns:p14="http://schemas.microsoft.com/office/powerpoint/2010/main" val="356465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66D72D-59C1-4927-A97D-DA39A2F80783}"/>
              </a:ext>
            </a:extLst>
          </p:cNvPr>
          <p:cNvSpPr>
            <a:spLocks noGrp="1"/>
          </p:cNvSpPr>
          <p:nvPr>
            <p:ph type="sldNum" sz="quarter" idx="12"/>
          </p:nvPr>
        </p:nvSpPr>
        <p:spPr/>
        <p:txBody>
          <a:bodyPr/>
          <a:lstStyle/>
          <a:p>
            <a:fld id="{B7C956DB-C67A-44BE-92A1-614D581E0BB8}" type="slidenum">
              <a:rPr lang="en-US" smtClean="0"/>
              <a:t>18</a:t>
            </a:fld>
            <a:endParaRPr lang="en-US"/>
          </a:p>
        </p:txBody>
      </p:sp>
      <p:sp>
        <p:nvSpPr>
          <p:cNvPr id="5" name="Title 1">
            <a:extLst>
              <a:ext uri="{FF2B5EF4-FFF2-40B4-BE49-F238E27FC236}">
                <a16:creationId xmlns:a16="http://schemas.microsoft.com/office/drawing/2014/main" id="{A7CB2202-E106-4D74-9A9E-E1E23FDA1068}"/>
              </a:ext>
            </a:extLst>
          </p:cNvPr>
          <p:cNvSpPr>
            <a:spLocks noGrp="1"/>
          </p:cNvSpPr>
          <p:nvPr>
            <p:ph type="title"/>
          </p:nvPr>
        </p:nvSpPr>
        <p:spPr>
          <a:xfrm>
            <a:off x="0" y="0"/>
            <a:ext cx="7467600" cy="812800"/>
          </a:xfrm>
          <a:solidFill>
            <a:srgbClr val="FFCC66"/>
          </a:solidFill>
        </p:spPr>
        <p:txBody>
          <a:bodyPr/>
          <a:lstStyle/>
          <a:p>
            <a:r>
              <a:rPr lang="en-US" dirty="0"/>
              <a:t>Image analysis (DA experiments)</a:t>
            </a:r>
          </a:p>
        </p:txBody>
      </p:sp>
      <p:sp>
        <p:nvSpPr>
          <p:cNvPr id="7" name="TextBox 6">
            <a:extLst>
              <a:ext uri="{FF2B5EF4-FFF2-40B4-BE49-F238E27FC236}">
                <a16:creationId xmlns:a16="http://schemas.microsoft.com/office/drawing/2014/main" id="{AFE213E2-8DEB-4B2E-8E30-2DDC668C49A5}"/>
              </a:ext>
            </a:extLst>
          </p:cNvPr>
          <p:cNvSpPr txBox="1"/>
          <p:nvPr/>
        </p:nvSpPr>
        <p:spPr>
          <a:xfrm>
            <a:off x="0" y="821346"/>
            <a:ext cx="2404826" cy="523220"/>
          </a:xfrm>
          <a:prstGeom prst="rect">
            <a:avLst/>
          </a:prstGeom>
          <a:solidFill>
            <a:srgbClr val="FFCC66"/>
          </a:solidFill>
        </p:spPr>
        <p:txBody>
          <a:bodyPr wrap="none" rtlCol="0">
            <a:spAutoFit/>
          </a:bodyPr>
          <a:lstStyle/>
          <a:p>
            <a:r>
              <a:rPr lang="en-US" sz="2800" dirty="0"/>
              <a:t>image stitching</a:t>
            </a:r>
          </a:p>
        </p:txBody>
      </p:sp>
      <p:pic>
        <p:nvPicPr>
          <p:cNvPr id="8" name="Picture 7">
            <a:extLst>
              <a:ext uri="{FF2B5EF4-FFF2-40B4-BE49-F238E27FC236}">
                <a16:creationId xmlns:a16="http://schemas.microsoft.com/office/drawing/2014/main" id="{04A3116F-0FF3-4965-8473-CB50A54EF29E}"/>
              </a:ext>
            </a:extLst>
          </p:cNvPr>
          <p:cNvPicPr>
            <a:picLocks noChangeAspect="1"/>
          </p:cNvPicPr>
          <p:nvPr/>
        </p:nvPicPr>
        <p:blipFill rotWithShape="1">
          <a:blip r:embed="rId2"/>
          <a:srcRect l="9107" r="3337"/>
          <a:stretch/>
        </p:blipFill>
        <p:spPr>
          <a:xfrm>
            <a:off x="1367327" y="1422868"/>
            <a:ext cx="9457346" cy="5319758"/>
          </a:xfrm>
          <a:prstGeom prst="rect">
            <a:avLst/>
          </a:prstGeom>
        </p:spPr>
      </p:pic>
    </p:spTree>
    <p:extLst>
      <p:ext uri="{BB962C8B-B14F-4D97-AF65-F5344CB8AC3E}">
        <p14:creationId xmlns:p14="http://schemas.microsoft.com/office/powerpoint/2010/main" val="1028862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50B59F-53F1-445E-8FFB-5BBA8C87E506}"/>
              </a:ext>
            </a:extLst>
          </p:cNvPr>
          <p:cNvSpPr>
            <a:spLocks noGrp="1"/>
          </p:cNvSpPr>
          <p:nvPr>
            <p:ph type="sldNum" sz="quarter" idx="12"/>
          </p:nvPr>
        </p:nvSpPr>
        <p:spPr/>
        <p:txBody>
          <a:bodyPr/>
          <a:lstStyle/>
          <a:p>
            <a:fld id="{B7C956DB-C67A-44BE-92A1-614D581E0BB8}" type="slidenum">
              <a:rPr lang="en-US" smtClean="0"/>
              <a:t>19</a:t>
            </a:fld>
            <a:endParaRPr lang="en-US"/>
          </a:p>
        </p:txBody>
      </p:sp>
      <p:sp>
        <p:nvSpPr>
          <p:cNvPr id="5" name="Title 1">
            <a:extLst>
              <a:ext uri="{FF2B5EF4-FFF2-40B4-BE49-F238E27FC236}">
                <a16:creationId xmlns:a16="http://schemas.microsoft.com/office/drawing/2014/main" id="{6A1024D3-1F4A-4C36-8B30-1D7A98FBCD24}"/>
              </a:ext>
            </a:extLst>
          </p:cNvPr>
          <p:cNvSpPr>
            <a:spLocks noGrp="1"/>
          </p:cNvSpPr>
          <p:nvPr>
            <p:ph type="title"/>
          </p:nvPr>
        </p:nvSpPr>
        <p:spPr>
          <a:xfrm>
            <a:off x="0" y="0"/>
            <a:ext cx="7467600" cy="812800"/>
          </a:xfrm>
          <a:solidFill>
            <a:srgbClr val="FFCC66"/>
          </a:solidFill>
        </p:spPr>
        <p:txBody>
          <a:bodyPr/>
          <a:lstStyle/>
          <a:p>
            <a:r>
              <a:rPr lang="en-US" dirty="0"/>
              <a:t>Image analysis (DA experiments)</a:t>
            </a:r>
          </a:p>
        </p:txBody>
      </p:sp>
      <p:sp>
        <p:nvSpPr>
          <p:cNvPr id="6" name="TextBox 5">
            <a:extLst>
              <a:ext uri="{FF2B5EF4-FFF2-40B4-BE49-F238E27FC236}">
                <a16:creationId xmlns:a16="http://schemas.microsoft.com/office/drawing/2014/main" id="{2E4BB23A-554D-415F-92E4-7CBE04AA8E31}"/>
              </a:ext>
            </a:extLst>
          </p:cNvPr>
          <p:cNvSpPr txBox="1"/>
          <p:nvPr/>
        </p:nvSpPr>
        <p:spPr>
          <a:xfrm>
            <a:off x="0" y="821346"/>
            <a:ext cx="3009157" cy="523220"/>
          </a:xfrm>
          <a:prstGeom prst="rect">
            <a:avLst/>
          </a:prstGeom>
          <a:solidFill>
            <a:srgbClr val="FFCC66"/>
          </a:solidFill>
        </p:spPr>
        <p:txBody>
          <a:bodyPr wrap="none" rtlCol="0">
            <a:spAutoFit/>
          </a:bodyPr>
          <a:lstStyle/>
          <a:p>
            <a:r>
              <a:rPr lang="en-US" sz="2800" dirty="0"/>
              <a:t>image stitching GUI</a:t>
            </a:r>
          </a:p>
        </p:txBody>
      </p:sp>
      <p:sp>
        <p:nvSpPr>
          <p:cNvPr id="7" name="Rectangle 6">
            <a:extLst>
              <a:ext uri="{FF2B5EF4-FFF2-40B4-BE49-F238E27FC236}">
                <a16:creationId xmlns:a16="http://schemas.microsoft.com/office/drawing/2014/main" id="{2B1C1CD9-2CCD-452B-A897-A33D15E44B75}"/>
              </a:ext>
            </a:extLst>
          </p:cNvPr>
          <p:cNvSpPr/>
          <p:nvPr/>
        </p:nvSpPr>
        <p:spPr>
          <a:xfrm>
            <a:off x="3175970" y="975234"/>
            <a:ext cx="5840060" cy="369332"/>
          </a:xfrm>
          <a:prstGeom prst="rect">
            <a:avLst/>
          </a:prstGeom>
        </p:spPr>
        <p:txBody>
          <a:bodyPr wrap="none">
            <a:spAutoFit/>
          </a:bodyPr>
          <a:lstStyle/>
          <a:p>
            <a:r>
              <a:rPr lang="en-US" dirty="0"/>
              <a:t>https://github.com/erc-chemech/image-processing-MATLAB</a:t>
            </a:r>
          </a:p>
        </p:txBody>
      </p:sp>
      <p:pic>
        <p:nvPicPr>
          <p:cNvPr id="8" name="Picture 7">
            <a:extLst>
              <a:ext uri="{FF2B5EF4-FFF2-40B4-BE49-F238E27FC236}">
                <a16:creationId xmlns:a16="http://schemas.microsoft.com/office/drawing/2014/main" id="{330C4C81-B35C-45D0-852E-C6045E505713}"/>
              </a:ext>
            </a:extLst>
          </p:cNvPr>
          <p:cNvPicPr>
            <a:picLocks noChangeAspect="1"/>
          </p:cNvPicPr>
          <p:nvPr/>
        </p:nvPicPr>
        <p:blipFill>
          <a:blip r:embed="rId2"/>
          <a:stretch>
            <a:fillRect/>
          </a:stretch>
        </p:blipFill>
        <p:spPr>
          <a:xfrm>
            <a:off x="1928812" y="1660525"/>
            <a:ext cx="8334375" cy="4695825"/>
          </a:xfrm>
          <a:prstGeom prst="rect">
            <a:avLst/>
          </a:prstGeom>
        </p:spPr>
      </p:pic>
    </p:spTree>
    <p:extLst>
      <p:ext uri="{BB962C8B-B14F-4D97-AF65-F5344CB8AC3E}">
        <p14:creationId xmlns:p14="http://schemas.microsoft.com/office/powerpoint/2010/main" val="281406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B86-5670-406C-AF25-CBB27B8A3242}"/>
              </a:ext>
            </a:extLst>
          </p:cNvPr>
          <p:cNvSpPr>
            <a:spLocks noGrp="1"/>
          </p:cNvSpPr>
          <p:nvPr>
            <p:ph type="title"/>
          </p:nvPr>
        </p:nvSpPr>
        <p:spPr/>
        <p:txBody>
          <a:bodyPr/>
          <a:lstStyle/>
          <a:p>
            <a:r>
              <a:rPr lang="en-US" dirty="0"/>
              <a:t>results from google survey</a:t>
            </a:r>
            <a:br>
              <a:rPr lang="en-US" dirty="0"/>
            </a:br>
            <a:r>
              <a:rPr lang="en-US" dirty="0"/>
              <a:t>	topics of interest…</a:t>
            </a:r>
          </a:p>
        </p:txBody>
      </p:sp>
      <p:sp>
        <p:nvSpPr>
          <p:cNvPr id="4" name="Slide Number Placeholder 3">
            <a:extLst>
              <a:ext uri="{FF2B5EF4-FFF2-40B4-BE49-F238E27FC236}">
                <a16:creationId xmlns:a16="http://schemas.microsoft.com/office/drawing/2014/main" id="{A9762316-6C64-4505-A513-279F27BF6C61}"/>
              </a:ext>
            </a:extLst>
          </p:cNvPr>
          <p:cNvSpPr>
            <a:spLocks noGrp="1"/>
          </p:cNvSpPr>
          <p:nvPr>
            <p:ph type="sldNum" sz="quarter" idx="12"/>
          </p:nvPr>
        </p:nvSpPr>
        <p:spPr/>
        <p:txBody>
          <a:bodyPr/>
          <a:lstStyle/>
          <a:p>
            <a:fld id="{B7C956DB-C67A-44BE-92A1-614D581E0BB8}" type="slidenum">
              <a:rPr lang="en-US" smtClean="0"/>
              <a:t>2</a:t>
            </a:fld>
            <a:endParaRPr lang="en-US"/>
          </a:p>
        </p:txBody>
      </p:sp>
      <p:grpSp>
        <p:nvGrpSpPr>
          <p:cNvPr id="7" name="Group 6">
            <a:extLst>
              <a:ext uri="{FF2B5EF4-FFF2-40B4-BE49-F238E27FC236}">
                <a16:creationId xmlns:a16="http://schemas.microsoft.com/office/drawing/2014/main" id="{5361FF2D-8990-4E86-818C-BABCA9102100}"/>
              </a:ext>
            </a:extLst>
          </p:cNvPr>
          <p:cNvGrpSpPr/>
          <p:nvPr/>
        </p:nvGrpSpPr>
        <p:grpSpPr>
          <a:xfrm>
            <a:off x="907442" y="1746246"/>
            <a:ext cx="10055833" cy="4554545"/>
            <a:chOff x="164492" y="1801805"/>
            <a:chExt cx="10055833" cy="4554545"/>
          </a:xfrm>
        </p:grpSpPr>
        <p:pic>
          <p:nvPicPr>
            <p:cNvPr id="1026" name="Picture 2" descr="Forms response chart. Question title: Select topics that you are interested.. Number of responses: 5 responses.">
              <a:extLst>
                <a:ext uri="{FF2B5EF4-FFF2-40B4-BE49-F238E27FC236}">
                  <a16:creationId xmlns:a16="http://schemas.microsoft.com/office/drawing/2014/main" id="{4A0414BA-94BF-49B6-90EE-3E6009325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801805"/>
              <a:ext cx="8782050" cy="45545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F2D93F-B851-45D9-822D-FA9F41EF7E96}"/>
                </a:ext>
              </a:extLst>
            </p:cNvPr>
            <p:cNvSpPr txBox="1"/>
            <p:nvPr/>
          </p:nvSpPr>
          <p:spPr>
            <a:xfrm>
              <a:off x="1886117" y="3031093"/>
              <a:ext cx="1737976" cy="400110"/>
            </a:xfrm>
            <a:prstGeom prst="rect">
              <a:avLst/>
            </a:prstGeom>
            <a:solidFill>
              <a:schemeClr val="bg1"/>
            </a:solidFill>
          </p:spPr>
          <p:txBody>
            <a:bodyPr wrap="none" rtlCol="0">
              <a:spAutoFit/>
            </a:bodyPr>
            <a:lstStyle/>
            <a:p>
              <a:pPr algn="r"/>
              <a:r>
                <a:rPr lang="en-US" sz="2000" dirty="0"/>
                <a:t>MATLAB basics</a:t>
              </a:r>
            </a:p>
          </p:txBody>
        </p:sp>
        <p:sp>
          <p:nvSpPr>
            <p:cNvPr id="8" name="TextBox 7">
              <a:extLst>
                <a:ext uri="{FF2B5EF4-FFF2-40B4-BE49-F238E27FC236}">
                  <a16:creationId xmlns:a16="http://schemas.microsoft.com/office/drawing/2014/main" id="{4CAE3127-8018-446F-986A-5FDF10CA875A}"/>
                </a:ext>
              </a:extLst>
            </p:cNvPr>
            <p:cNvSpPr txBox="1"/>
            <p:nvPr/>
          </p:nvSpPr>
          <p:spPr>
            <a:xfrm>
              <a:off x="2482434" y="3342265"/>
              <a:ext cx="1141659" cy="400110"/>
            </a:xfrm>
            <a:prstGeom prst="rect">
              <a:avLst/>
            </a:prstGeom>
            <a:solidFill>
              <a:schemeClr val="bg1"/>
            </a:solidFill>
          </p:spPr>
          <p:txBody>
            <a:bodyPr wrap="none" rtlCol="0">
              <a:spAutoFit/>
            </a:bodyPr>
            <a:lstStyle/>
            <a:p>
              <a:pPr algn="r"/>
              <a:r>
                <a:rPr lang="en-US" sz="2000" dirty="0"/>
                <a:t>workflow</a:t>
              </a:r>
            </a:p>
          </p:txBody>
        </p:sp>
        <p:sp>
          <p:nvSpPr>
            <p:cNvPr id="9" name="TextBox 8">
              <a:extLst>
                <a:ext uri="{FF2B5EF4-FFF2-40B4-BE49-F238E27FC236}">
                  <a16:creationId xmlns:a16="http://schemas.microsoft.com/office/drawing/2014/main" id="{DEF13C77-B70B-4B3B-91CC-F012E01C2702}"/>
                </a:ext>
              </a:extLst>
            </p:cNvPr>
            <p:cNvSpPr txBox="1"/>
            <p:nvPr/>
          </p:nvSpPr>
          <p:spPr>
            <a:xfrm>
              <a:off x="1647826" y="3703295"/>
              <a:ext cx="1976268" cy="400110"/>
            </a:xfrm>
            <a:prstGeom prst="rect">
              <a:avLst/>
            </a:prstGeom>
            <a:solidFill>
              <a:schemeClr val="bg1"/>
            </a:solidFill>
          </p:spPr>
          <p:txBody>
            <a:bodyPr wrap="square" rtlCol="0">
              <a:spAutoFit/>
            </a:bodyPr>
            <a:lstStyle/>
            <a:p>
              <a:pPr algn="r"/>
              <a:r>
                <a:rPr lang="en-US" sz="2000" dirty="0"/>
                <a:t>GUI</a:t>
              </a:r>
            </a:p>
          </p:txBody>
        </p:sp>
        <p:sp>
          <p:nvSpPr>
            <p:cNvPr id="10" name="TextBox 9">
              <a:extLst>
                <a:ext uri="{FF2B5EF4-FFF2-40B4-BE49-F238E27FC236}">
                  <a16:creationId xmlns:a16="http://schemas.microsoft.com/office/drawing/2014/main" id="{3D1988CA-08C3-4859-BE9C-96FD354893E0}"/>
                </a:ext>
              </a:extLst>
            </p:cNvPr>
            <p:cNvSpPr txBox="1"/>
            <p:nvPr/>
          </p:nvSpPr>
          <p:spPr>
            <a:xfrm>
              <a:off x="2620292" y="4048494"/>
              <a:ext cx="1003801" cy="400110"/>
            </a:xfrm>
            <a:prstGeom prst="rect">
              <a:avLst/>
            </a:prstGeom>
            <a:solidFill>
              <a:schemeClr val="bg1"/>
            </a:solidFill>
          </p:spPr>
          <p:txBody>
            <a:bodyPr wrap="none" rtlCol="0">
              <a:spAutoFit/>
            </a:bodyPr>
            <a:lstStyle/>
            <a:p>
              <a:pPr algn="r"/>
              <a:r>
                <a:rPr lang="en-US" sz="2000" dirty="0"/>
                <a:t>plotting</a:t>
              </a:r>
            </a:p>
          </p:txBody>
        </p:sp>
        <p:sp>
          <p:nvSpPr>
            <p:cNvPr id="11" name="TextBox 10">
              <a:extLst>
                <a:ext uri="{FF2B5EF4-FFF2-40B4-BE49-F238E27FC236}">
                  <a16:creationId xmlns:a16="http://schemas.microsoft.com/office/drawing/2014/main" id="{5A3EBE95-9C15-4947-825B-1222054E5B4D}"/>
                </a:ext>
              </a:extLst>
            </p:cNvPr>
            <p:cNvSpPr txBox="1"/>
            <p:nvPr/>
          </p:nvSpPr>
          <p:spPr>
            <a:xfrm>
              <a:off x="1309036" y="4438099"/>
              <a:ext cx="2315057" cy="400110"/>
            </a:xfrm>
            <a:prstGeom prst="rect">
              <a:avLst/>
            </a:prstGeom>
            <a:solidFill>
              <a:schemeClr val="bg1"/>
            </a:solidFill>
          </p:spPr>
          <p:txBody>
            <a:bodyPr wrap="none" rtlCol="0">
              <a:spAutoFit/>
            </a:bodyPr>
            <a:lstStyle/>
            <a:p>
              <a:pPr algn="r"/>
              <a:r>
                <a:rPr lang="en-US" sz="2000" dirty="0"/>
                <a:t>write my own scripts</a:t>
              </a:r>
            </a:p>
          </p:txBody>
        </p:sp>
        <p:sp>
          <p:nvSpPr>
            <p:cNvPr id="12" name="TextBox 11">
              <a:extLst>
                <a:ext uri="{FF2B5EF4-FFF2-40B4-BE49-F238E27FC236}">
                  <a16:creationId xmlns:a16="http://schemas.microsoft.com/office/drawing/2014/main" id="{B4AB59FD-5BAC-48F3-9E86-154709DAD6C0}"/>
                </a:ext>
              </a:extLst>
            </p:cNvPr>
            <p:cNvSpPr txBox="1"/>
            <p:nvPr/>
          </p:nvSpPr>
          <p:spPr>
            <a:xfrm>
              <a:off x="210979" y="4834499"/>
              <a:ext cx="3413114" cy="400110"/>
            </a:xfrm>
            <a:prstGeom prst="rect">
              <a:avLst/>
            </a:prstGeom>
            <a:solidFill>
              <a:schemeClr val="bg1"/>
            </a:solidFill>
          </p:spPr>
          <p:txBody>
            <a:bodyPr wrap="none" rtlCol="0">
              <a:spAutoFit/>
            </a:bodyPr>
            <a:lstStyle/>
            <a:p>
              <a:pPr algn="r"/>
              <a:r>
                <a:rPr lang="en-US" sz="2000" dirty="0" err="1"/>
                <a:t>manip</a:t>
              </a:r>
              <a:r>
                <a:rPr lang="en-US" sz="2000" dirty="0"/>
                <a:t>. prewritten scripts for </a:t>
              </a:r>
              <a:r>
                <a:rPr lang="en-US" sz="2000" dirty="0" err="1"/>
                <a:t>sp</a:t>
              </a:r>
              <a:endParaRPr lang="en-US" sz="2000" dirty="0"/>
            </a:p>
          </p:txBody>
        </p:sp>
        <p:sp>
          <p:nvSpPr>
            <p:cNvPr id="13" name="TextBox 12">
              <a:extLst>
                <a:ext uri="{FF2B5EF4-FFF2-40B4-BE49-F238E27FC236}">
                  <a16:creationId xmlns:a16="http://schemas.microsoft.com/office/drawing/2014/main" id="{D1C4E0A0-5068-4107-B168-99CC2477C562}"/>
                </a:ext>
              </a:extLst>
            </p:cNvPr>
            <p:cNvSpPr txBox="1"/>
            <p:nvPr/>
          </p:nvSpPr>
          <p:spPr>
            <a:xfrm>
              <a:off x="164492" y="5195443"/>
              <a:ext cx="3459601" cy="400110"/>
            </a:xfrm>
            <a:prstGeom prst="rect">
              <a:avLst/>
            </a:prstGeom>
            <a:solidFill>
              <a:schemeClr val="bg1"/>
            </a:solidFill>
          </p:spPr>
          <p:txBody>
            <a:bodyPr wrap="none" rtlCol="0">
              <a:spAutoFit/>
            </a:bodyPr>
            <a:lstStyle/>
            <a:p>
              <a:pPr algn="r"/>
              <a:r>
                <a:rPr lang="en-US" sz="2000" dirty="0" err="1"/>
                <a:t>manip</a:t>
              </a:r>
              <a:r>
                <a:rPr lang="en-US" sz="2000" dirty="0"/>
                <a:t>. prewritten scripts for DA</a:t>
              </a:r>
            </a:p>
          </p:txBody>
        </p:sp>
      </p:grpSp>
      <p:sp>
        <p:nvSpPr>
          <p:cNvPr id="14" name="Rectangle 13">
            <a:extLst>
              <a:ext uri="{FF2B5EF4-FFF2-40B4-BE49-F238E27FC236}">
                <a16:creationId xmlns:a16="http://schemas.microsoft.com/office/drawing/2014/main" id="{FB2B6F8A-42FE-4C99-99A2-008CFC83B8F8}"/>
              </a:ext>
            </a:extLst>
          </p:cNvPr>
          <p:cNvSpPr/>
          <p:nvPr/>
        </p:nvSpPr>
        <p:spPr>
          <a:xfrm>
            <a:off x="2051986" y="3686817"/>
            <a:ext cx="7958789" cy="75743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70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06DF34-BB4D-44B0-8109-D9ADB781834A}"/>
              </a:ext>
            </a:extLst>
          </p:cNvPr>
          <p:cNvSpPr>
            <a:spLocks noGrp="1"/>
          </p:cNvSpPr>
          <p:nvPr>
            <p:ph type="sldNum" sz="quarter" idx="12"/>
          </p:nvPr>
        </p:nvSpPr>
        <p:spPr/>
        <p:txBody>
          <a:bodyPr/>
          <a:lstStyle/>
          <a:p>
            <a:fld id="{B7C956DB-C67A-44BE-92A1-614D581E0BB8}" type="slidenum">
              <a:rPr lang="en-US" smtClean="0"/>
              <a:t>20</a:t>
            </a:fld>
            <a:endParaRPr lang="en-US"/>
          </a:p>
        </p:txBody>
      </p:sp>
      <p:sp>
        <p:nvSpPr>
          <p:cNvPr id="5" name="TextBox 4">
            <a:extLst>
              <a:ext uri="{FF2B5EF4-FFF2-40B4-BE49-F238E27FC236}">
                <a16:creationId xmlns:a16="http://schemas.microsoft.com/office/drawing/2014/main" id="{ED348384-C6B5-4621-BF25-F69166F3CFDB}"/>
              </a:ext>
            </a:extLst>
          </p:cNvPr>
          <p:cNvSpPr txBox="1"/>
          <p:nvPr/>
        </p:nvSpPr>
        <p:spPr>
          <a:xfrm>
            <a:off x="1435100" y="762000"/>
            <a:ext cx="9518953" cy="523220"/>
          </a:xfrm>
          <a:prstGeom prst="rect">
            <a:avLst/>
          </a:prstGeom>
          <a:noFill/>
        </p:spPr>
        <p:txBody>
          <a:bodyPr wrap="none" rtlCol="0">
            <a:spAutoFit/>
          </a:bodyPr>
          <a:lstStyle/>
          <a:p>
            <a:pPr marL="342900" indent="-342900">
              <a:buAutoNum type="arabicParenR"/>
            </a:pPr>
            <a:r>
              <a:rPr lang="en-US" sz="2800" dirty="0"/>
              <a:t>Performing image analysis for DA, bond breakage experiments</a:t>
            </a:r>
          </a:p>
        </p:txBody>
      </p:sp>
      <p:sp>
        <p:nvSpPr>
          <p:cNvPr id="6" name="Rectangle 5">
            <a:extLst>
              <a:ext uri="{FF2B5EF4-FFF2-40B4-BE49-F238E27FC236}">
                <a16:creationId xmlns:a16="http://schemas.microsoft.com/office/drawing/2014/main" id="{2A3BF8F5-11EB-43DB-B488-00B216FF4F35}"/>
              </a:ext>
            </a:extLst>
          </p:cNvPr>
          <p:cNvSpPr/>
          <p:nvPr/>
        </p:nvSpPr>
        <p:spPr>
          <a:xfrm>
            <a:off x="1435100" y="3756025"/>
            <a:ext cx="8685391" cy="523220"/>
          </a:xfrm>
          <a:prstGeom prst="rect">
            <a:avLst/>
          </a:prstGeom>
        </p:spPr>
        <p:txBody>
          <a:bodyPr wrap="none">
            <a:spAutoFit/>
          </a:bodyPr>
          <a:lstStyle/>
          <a:p>
            <a:pPr marL="514350" indent="-514350">
              <a:buFont typeface="+mj-lt"/>
              <a:buAutoNum type="arabicParenR" startAt="2"/>
            </a:pPr>
            <a:r>
              <a:rPr lang="en-US" sz="2800" dirty="0"/>
              <a:t>Performing image analysis for spiropyran color analysis</a:t>
            </a:r>
          </a:p>
        </p:txBody>
      </p:sp>
      <p:sp>
        <p:nvSpPr>
          <p:cNvPr id="7" name="TextBox 6">
            <a:extLst>
              <a:ext uri="{FF2B5EF4-FFF2-40B4-BE49-F238E27FC236}">
                <a16:creationId xmlns:a16="http://schemas.microsoft.com/office/drawing/2014/main" id="{F4CB26D8-8F0C-4B31-A607-898E41B6BA5A}"/>
              </a:ext>
            </a:extLst>
          </p:cNvPr>
          <p:cNvSpPr txBox="1"/>
          <p:nvPr/>
        </p:nvSpPr>
        <p:spPr>
          <a:xfrm>
            <a:off x="2451100" y="1384533"/>
            <a:ext cx="2747868" cy="523220"/>
          </a:xfrm>
          <a:prstGeom prst="rect">
            <a:avLst/>
          </a:prstGeom>
          <a:solidFill>
            <a:srgbClr val="92D050"/>
          </a:solidFill>
        </p:spPr>
        <p:txBody>
          <a:bodyPr wrap="none" rtlCol="0">
            <a:spAutoFit/>
          </a:bodyPr>
          <a:lstStyle/>
          <a:p>
            <a:r>
              <a:rPr lang="en-US" sz="2800" dirty="0"/>
              <a:t>image correction</a:t>
            </a:r>
          </a:p>
        </p:txBody>
      </p:sp>
      <p:sp>
        <p:nvSpPr>
          <p:cNvPr id="8" name="TextBox 7">
            <a:extLst>
              <a:ext uri="{FF2B5EF4-FFF2-40B4-BE49-F238E27FC236}">
                <a16:creationId xmlns:a16="http://schemas.microsoft.com/office/drawing/2014/main" id="{4C22A128-EA3D-4E56-862B-91A8916236BD}"/>
              </a:ext>
            </a:extLst>
          </p:cNvPr>
          <p:cNvSpPr txBox="1"/>
          <p:nvPr/>
        </p:nvSpPr>
        <p:spPr>
          <a:xfrm>
            <a:off x="2451100" y="1896132"/>
            <a:ext cx="2228495" cy="523220"/>
          </a:xfrm>
          <a:prstGeom prst="rect">
            <a:avLst/>
          </a:prstGeom>
          <a:solidFill>
            <a:schemeClr val="bg1">
              <a:lumMod val="75000"/>
            </a:schemeClr>
          </a:solidFill>
        </p:spPr>
        <p:txBody>
          <a:bodyPr wrap="none" rtlCol="0">
            <a:spAutoFit/>
          </a:bodyPr>
          <a:lstStyle/>
          <a:p>
            <a:r>
              <a:rPr lang="en-US" sz="2800" dirty="0"/>
              <a:t>noise removal</a:t>
            </a:r>
          </a:p>
        </p:txBody>
      </p:sp>
      <p:sp>
        <p:nvSpPr>
          <p:cNvPr id="10" name="TextBox 9">
            <a:extLst>
              <a:ext uri="{FF2B5EF4-FFF2-40B4-BE49-F238E27FC236}">
                <a16:creationId xmlns:a16="http://schemas.microsoft.com/office/drawing/2014/main" id="{85F48106-A0CB-4395-B81C-C3BCB0857354}"/>
              </a:ext>
            </a:extLst>
          </p:cNvPr>
          <p:cNvSpPr txBox="1"/>
          <p:nvPr/>
        </p:nvSpPr>
        <p:spPr>
          <a:xfrm>
            <a:off x="2451100" y="2411339"/>
            <a:ext cx="2404826" cy="523220"/>
          </a:xfrm>
          <a:prstGeom prst="rect">
            <a:avLst/>
          </a:prstGeom>
          <a:solidFill>
            <a:srgbClr val="FFCC66"/>
          </a:solidFill>
        </p:spPr>
        <p:txBody>
          <a:bodyPr wrap="none" rtlCol="0">
            <a:spAutoFit/>
          </a:bodyPr>
          <a:lstStyle/>
          <a:p>
            <a:r>
              <a:rPr lang="en-US" sz="2800" dirty="0"/>
              <a:t>image stitching</a:t>
            </a:r>
          </a:p>
        </p:txBody>
      </p:sp>
      <p:sp>
        <p:nvSpPr>
          <p:cNvPr id="11" name="TextBox 10">
            <a:extLst>
              <a:ext uri="{FF2B5EF4-FFF2-40B4-BE49-F238E27FC236}">
                <a16:creationId xmlns:a16="http://schemas.microsoft.com/office/drawing/2014/main" id="{F7DFA354-B6E6-4D46-B867-FC8E85FA453F}"/>
              </a:ext>
            </a:extLst>
          </p:cNvPr>
          <p:cNvSpPr txBox="1"/>
          <p:nvPr/>
        </p:nvSpPr>
        <p:spPr>
          <a:xfrm>
            <a:off x="2451100" y="4408371"/>
            <a:ext cx="3477234" cy="523220"/>
          </a:xfrm>
          <a:prstGeom prst="rect">
            <a:avLst/>
          </a:prstGeom>
          <a:solidFill>
            <a:srgbClr val="99CCFF"/>
          </a:solidFill>
        </p:spPr>
        <p:txBody>
          <a:bodyPr wrap="none" rtlCol="0">
            <a:spAutoFit/>
          </a:bodyPr>
          <a:lstStyle/>
          <a:p>
            <a:r>
              <a:rPr lang="en-US" sz="2800" dirty="0"/>
              <a:t>step cyclic loading test</a:t>
            </a:r>
          </a:p>
        </p:txBody>
      </p:sp>
      <p:sp>
        <p:nvSpPr>
          <p:cNvPr id="12" name="TextBox 11">
            <a:extLst>
              <a:ext uri="{FF2B5EF4-FFF2-40B4-BE49-F238E27FC236}">
                <a16:creationId xmlns:a16="http://schemas.microsoft.com/office/drawing/2014/main" id="{417F910D-D978-47F7-ACFB-F999F248688F}"/>
              </a:ext>
            </a:extLst>
          </p:cNvPr>
          <p:cNvSpPr txBox="1"/>
          <p:nvPr/>
        </p:nvSpPr>
        <p:spPr>
          <a:xfrm>
            <a:off x="2451100" y="4931591"/>
            <a:ext cx="2308645" cy="523220"/>
          </a:xfrm>
          <a:prstGeom prst="rect">
            <a:avLst/>
          </a:prstGeom>
          <a:solidFill>
            <a:srgbClr val="CC99FF"/>
          </a:solidFill>
        </p:spPr>
        <p:txBody>
          <a:bodyPr wrap="none" rtlCol="0">
            <a:spAutoFit/>
          </a:bodyPr>
          <a:lstStyle/>
          <a:p>
            <a:r>
              <a:rPr lang="en-US" sz="2800" dirty="0"/>
              <a:t>color mapping</a:t>
            </a:r>
          </a:p>
        </p:txBody>
      </p:sp>
      <p:sp>
        <p:nvSpPr>
          <p:cNvPr id="13" name="TextBox 12">
            <a:extLst>
              <a:ext uri="{FF2B5EF4-FFF2-40B4-BE49-F238E27FC236}">
                <a16:creationId xmlns:a16="http://schemas.microsoft.com/office/drawing/2014/main" id="{4B698CFE-2C82-4647-BE5D-2498754E865D}"/>
              </a:ext>
            </a:extLst>
          </p:cNvPr>
          <p:cNvSpPr txBox="1"/>
          <p:nvPr/>
        </p:nvSpPr>
        <p:spPr>
          <a:xfrm>
            <a:off x="2451100" y="5454811"/>
            <a:ext cx="2805576" cy="523220"/>
          </a:xfrm>
          <a:prstGeom prst="rect">
            <a:avLst/>
          </a:prstGeom>
          <a:solidFill>
            <a:srgbClr val="FF9999"/>
          </a:solidFill>
        </p:spPr>
        <p:txBody>
          <a:bodyPr wrap="none" rtlCol="0">
            <a:spAutoFit/>
          </a:bodyPr>
          <a:lstStyle/>
          <a:p>
            <a:r>
              <a:rPr lang="en-US" sz="2800" dirty="0"/>
              <a:t>crack tip mapping</a:t>
            </a:r>
          </a:p>
        </p:txBody>
      </p:sp>
      <p:sp>
        <p:nvSpPr>
          <p:cNvPr id="2" name="Rectangle 1">
            <a:extLst>
              <a:ext uri="{FF2B5EF4-FFF2-40B4-BE49-F238E27FC236}">
                <a16:creationId xmlns:a16="http://schemas.microsoft.com/office/drawing/2014/main" id="{2966E63D-09FA-4EC7-B563-0967713EE959}"/>
              </a:ext>
            </a:extLst>
          </p:cNvPr>
          <p:cNvSpPr/>
          <p:nvPr/>
        </p:nvSpPr>
        <p:spPr>
          <a:xfrm>
            <a:off x="1222512" y="536713"/>
            <a:ext cx="9929191" cy="269609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155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FF58AED-4032-4A36-A18E-CC4FC047DB5E}"/>
              </a:ext>
            </a:extLst>
          </p:cNvPr>
          <p:cNvPicPr>
            <a:picLocks noChangeAspect="1"/>
          </p:cNvPicPr>
          <p:nvPr/>
        </p:nvPicPr>
        <p:blipFill>
          <a:blip r:embed="rId2"/>
          <a:stretch>
            <a:fillRect/>
          </a:stretch>
        </p:blipFill>
        <p:spPr>
          <a:xfrm>
            <a:off x="291356" y="1708765"/>
            <a:ext cx="2312529" cy="4773392"/>
          </a:xfrm>
          <a:prstGeom prst="rect">
            <a:avLst/>
          </a:prstGeom>
        </p:spPr>
      </p:pic>
      <p:pic>
        <p:nvPicPr>
          <p:cNvPr id="14" name="Picture 13">
            <a:extLst>
              <a:ext uri="{FF2B5EF4-FFF2-40B4-BE49-F238E27FC236}">
                <a16:creationId xmlns:a16="http://schemas.microsoft.com/office/drawing/2014/main" id="{5BAE2FDE-4D7E-4A37-80B5-CDCEC02827E4}"/>
              </a:ext>
            </a:extLst>
          </p:cNvPr>
          <p:cNvPicPr>
            <a:picLocks noChangeAspect="1"/>
          </p:cNvPicPr>
          <p:nvPr/>
        </p:nvPicPr>
        <p:blipFill>
          <a:blip r:embed="rId3"/>
          <a:stretch>
            <a:fillRect/>
          </a:stretch>
        </p:blipFill>
        <p:spPr>
          <a:xfrm>
            <a:off x="291357" y="1708765"/>
            <a:ext cx="2312529" cy="4773392"/>
          </a:xfrm>
          <a:prstGeom prst="rect">
            <a:avLst/>
          </a:prstGeom>
        </p:spPr>
      </p:pic>
      <p:grpSp>
        <p:nvGrpSpPr>
          <p:cNvPr id="13" name="Group 12">
            <a:extLst>
              <a:ext uri="{FF2B5EF4-FFF2-40B4-BE49-F238E27FC236}">
                <a16:creationId xmlns:a16="http://schemas.microsoft.com/office/drawing/2014/main" id="{60201FB6-E641-4B03-8E47-80CBC993B925}"/>
              </a:ext>
            </a:extLst>
          </p:cNvPr>
          <p:cNvGrpSpPr/>
          <p:nvPr/>
        </p:nvGrpSpPr>
        <p:grpSpPr>
          <a:xfrm>
            <a:off x="1391478" y="944164"/>
            <a:ext cx="8221873" cy="4205071"/>
            <a:chOff x="342576" y="1311036"/>
            <a:chExt cx="8221873" cy="4205071"/>
          </a:xfrm>
        </p:grpSpPr>
        <p:sp>
          <p:nvSpPr>
            <p:cNvPr id="10" name="TextBox 9">
              <a:extLst>
                <a:ext uri="{FF2B5EF4-FFF2-40B4-BE49-F238E27FC236}">
                  <a16:creationId xmlns:a16="http://schemas.microsoft.com/office/drawing/2014/main" id="{8348819A-640C-4168-A471-BEAB4C419462}"/>
                </a:ext>
              </a:extLst>
            </p:cNvPr>
            <p:cNvSpPr txBox="1"/>
            <p:nvPr/>
          </p:nvSpPr>
          <p:spPr>
            <a:xfrm>
              <a:off x="2566419" y="1311036"/>
              <a:ext cx="5998030" cy="523220"/>
            </a:xfrm>
            <a:prstGeom prst="rect">
              <a:avLst/>
            </a:prstGeom>
            <a:noFill/>
          </p:spPr>
          <p:txBody>
            <a:bodyPr wrap="square" rtlCol="0">
              <a:spAutoFit/>
            </a:bodyPr>
            <a:lstStyle/>
            <a:p>
              <a:r>
                <a:rPr lang="en-US" sz="2800" b="1" dirty="0">
                  <a:solidFill>
                    <a:srgbClr val="FF0000"/>
                  </a:solidFill>
                </a:rPr>
                <a:t>Define region as a “white reference”</a:t>
              </a:r>
            </a:p>
          </p:txBody>
        </p:sp>
        <p:cxnSp>
          <p:nvCxnSpPr>
            <p:cNvPr id="12" name="Straight Arrow Connector 11">
              <a:extLst>
                <a:ext uri="{FF2B5EF4-FFF2-40B4-BE49-F238E27FC236}">
                  <a16:creationId xmlns:a16="http://schemas.microsoft.com/office/drawing/2014/main" id="{C3B2196F-76D8-4DA4-A367-BE77161271C6}"/>
                </a:ext>
              </a:extLst>
            </p:cNvPr>
            <p:cNvCxnSpPr>
              <a:cxnSpLocks/>
            </p:cNvCxnSpPr>
            <p:nvPr/>
          </p:nvCxnSpPr>
          <p:spPr>
            <a:xfrm flipH="1">
              <a:off x="342576" y="1687285"/>
              <a:ext cx="2223842" cy="38288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AC64158-D5F0-420D-9B01-C2EAB7C005CB}"/>
              </a:ext>
            </a:extLst>
          </p:cNvPr>
          <p:cNvSpPr txBox="1"/>
          <p:nvPr/>
        </p:nvSpPr>
        <p:spPr>
          <a:xfrm>
            <a:off x="3220329" y="1343077"/>
            <a:ext cx="8971672"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Unimportant whether the white reference is “truly” white, since </a:t>
            </a:r>
            <a:r>
              <a:rPr lang="en-US" sz="2400" b="1" i="1" dirty="0"/>
              <a:t>only relative color change is important.</a:t>
            </a:r>
          </a:p>
        </p:txBody>
      </p:sp>
      <p:grpSp>
        <p:nvGrpSpPr>
          <p:cNvPr id="30" name="Group 29">
            <a:extLst>
              <a:ext uri="{FF2B5EF4-FFF2-40B4-BE49-F238E27FC236}">
                <a16:creationId xmlns:a16="http://schemas.microsoft.com/office/drawing/2014/main" id="{E18C50A9-7557-4020-86C7-2A749BF867AF}"/>
              </a:ext>
            </a:extLst>
          </p:cNvPr>
          <p:cNvGrpSpPr/>
          <p:nvPr/>
        </p:nvGrpSpPr>
        <p:grpSpPr>
          <a:xfrm>
            <a:off x="3220328" y="4292633"/>
            <a:ext cx="7073079" cy="2436919"/>
            <a:chOff x="3220328" y="3704801"/>
            <a:chExt cx="7073079" cy="2436919"/>
          </a:xfrm>
        </p:grpSpPr>
        <p:grpSp>
          <p:nvGrpSpPr>
            <p:cNvPr id="27" name="Group 26">
              <a:extLst>
                <a:ext uri="{FF2B5EF4-FFF2-40B4-BE49-F238E27FC236}">
                  <a16:creationId xmlns:a16="http://schemas.microsoft.com/office/drawing/2014/main" id="{17073A40-F82A-4872-BE39-3649E865124C}"/>
                </a:ext>
              </a:extLst>
            </p:cNvPr>
            <p:cNvGrpSpPr/>
            <p:nvPr/>
          </p:nvGrpSpPr>
          <p:grpSpPr>
            <a:xfrm>
              <a:off x="3220328" y="3716070"/>
              <a:ext cx="3021750" cy="2425650"/>
              <a:chOff x="3220328" y="3716070"/>
              <a:chExt cx="3021750" cy="2425650"/>
            </a:xfrm>
          </p:grpSpPr>
          <p:pic>
            <p:nvPicPr>
              <p:cNvPr id="22" name="Picture 21">
                <a:extLst>
                  <a:ext uri="{FF2B5EF4-FFF2-40B4-BE49-F238E27FC236}">
                    <a16:creationId xmlns:a16="http://schemas.microsoft.com/office/drawing/2014/main" id="{A49735DB-81D7-48A8-9DCA-E28B0B2B74AB}"/>
                  </a:ext>
                </a:extLst>
              </p:cNvPr>
              <p:cNvPicPr>
                <a:picLocks noChangeAspect="1"/>
              </p:cNvPicPr>
              <p:nvPr/>
            </p:nvPicPr>
            <p:blipFill>
              <a:blip r:embed="rId4"/>
              <a:stretch>
                <a:fillRect/>
              </a:stretch>
            </p:blipFill>
            <p:spPr>
              <a:xfrm>
                <a:off x="4748892" y="3716070"/>
                <a:ext cx="552450" cy="533400"/>
              </a:xfrm>
              <a:prstGeom prst="rect">
                <a:avLst/>
              </a:prstGeom>
            </p:spPr>
          </p:pic>
          <p:pic>
            <p:nvPicPr>
              <p:cNvPr id="24" name="Picture 23">
                <a:extLst>
                  <a:ext uri="{FF2B5EF4-FFF2-40B4-BE49-F238E27FC236}">
                    <a16:creationId xmlns:a16="http://schemas.microsoft.com/office/drawing/2014/main" id="{5C0AD08E-CCD4-426A-928A-2A3E22942A0E}"/>
                  </a:ext>
                </a:extLst>
              </p:cNvPr>
              <p:cNvPicPr>
                <a:picLocks noChangeAspect="1"/>
              </p:cNvPicPr>
              <p:nvPr/>
            </p:nvPicPr>
            <p:blipFill>
              <a:blip r:embed="rId5"/>
              <a:stretch>
                <a:fillRect/>
              </a:stretch>
            </p:blipFill>
            <p:spPr>
              <a:xfrm>
                <a:off x="3220328" y="4249471"/>
                <a:ext cx="3021750" cy="1892249"/>
              </a:xfrm>
              <a:prstGeom prst="rect">
                <a:avLst/>
              </a:prstGeom>
            </p:spPr>
          </p:pic>
        </p:grpSp>
        <p:grpSp>
          <p:nvGrpSpPr>
            <p:cNvPr id="28" name="Group 27">
              <a:extLst>
                <a:ext uri="{FF2B5EF4-FFF2-40B4-BE49-F238E27FC236}">
                  <a16:creationId xmlns:a16="http://schemas.microsoft.com/office/drawing/2014/main" id="{E3F9F7DA-9F8D-49D9-BB6C-99A61B596CD8}"/>
                </a:ext>
              </a:extLst>
            </p:cNvPr>
            <p:cNvGrpSpPr/>
            <p:nvPr/>
          </p:nvGrpSpPr>
          <p:grpSpPr>
            <a:xfrm>
              <a:off x="7271657" y="3704801"/>
              <a:ext cx="3021750" cy="2436918"/>
              <a:chOff x="7271657" y="3704801"/>
              <a:chExt cx="3021750" cy="2436918"/>
            </a:xfrm>
          </p:grpSpPr>
          <p:pic>
            <p:nvPicPr>
              <p:cNvPr id="25" name="Picture 24">
                <a:extLst>
                  <a:ext uri="{FF2B5EF4-FFF2-40B4-BE49-F238E27FC236}">
                    <a16:creationId xmlns:a16="http://schemas.microsoft.com/office/drawing/2014/main" id="{16A4F0CC-2B8A-440E-BBF9-D639B1438FA9}"/>
                  </a:ext>
                </a:extLst>
              </p:cNvPr>
              <p:cNvPicPr>
                <a:picLocks noChangeAspect="1"/>
              </p:cNvPicPr>
              <p:nvPr/>
            </p:nvPicPr>
            <p:blipFill>
              <a:blip r:embed="rId6"/>
              <a:stretch>
                <a:fillRect/>
              </a:stretch>
            </p:blipFill>
            <p:spPr>
              <a:xfrm>
                <a:off x="8800221" y="3704801"/>
                <a:ext cx="552450" cy="544669"/>
              </a:xfrm>
              <a:prstGeom prst="rect">
                <a:avLst/>
              </a:prstGeom>
            </p:spPr>
          </p:pic>
          <p:pic>
            <p:nvPicPr>
              <p:cNvPr id="26" name="Picture 25">
                <a:extLst>
                  <a:ext uri="{FF2B5EF4-FFF2-40B4-BE49-F238E27FC236}">
                    <a16:creationId xmlns:a16="http://schemas.microsoft.com/office/drawing/2014/main" id="{B6E602B7-073C-4AC8-A573-8D384ADA7330}"/>
                  </a:ext>
                </a:extLst>
              </p:cNvPr>
              <p:cNvPicPr>
                <a:picLocks noChangeAspect="1"/>
              </p:cNvPicPr>
              <p:nvPr/>
            </p:nvPicPr>
            <p:blipFill>
              <a:blip r:embed="rId7"/>
              <a:stretch>
                <a:fillRect/>
              </a:stretch>
            </p:blipFill>
            <p:spPr>
              <a:xfrm>
                <a:off x="7271657" y="4249470"/>
                <a:ext cx="3021750" cy="1892249"/>
              </a:xfrm>
              <a:prstGeom prst="rect">
                <a:avLst/>
              </a:prstGeom>
            </p:spPr>
          </p:pic>
        </p:grpSp>
        <p:sp>
          <p:nvSpPr>
            <p:cNvPr id="29" name="Arrow: Right 28">
              <a:extLst>
                <a:ext uri="{FF2B5EF4-FFF2-40B4-BE49-F238E27FC236}">
                  <a16:creationId xmlns:a16="http://schemas.microsoft.com/office/drawing/2014/main" id="{49C8EF93-D319-4597-B33F-7DBD86897699}"/>
                </a:ext>
              </a:extLst>
            </p:cNvPr>
            <p:cNvSpPr/>
            <p:nvPr/>
          </p:nvSpPr>
          <p:spPr>
            <a:xfrm>
              <a:off x="6436468" y="4780021"/>
              <a:ext cx="500742" cy="3265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B6170602-383E-4110-8710-EA8BC81DB902}"/>
              </a:ext>
            </a:extLst>
          </p:cNvPr>
          <p:cNvSpPr>
            <a:spLocks noGrp="1"/>
          </p:cNvSpPr>
          <p:nvPr>
            <p:ph type="sldNum" sz="quarter" idx="12"/>
          </p:nvPr>
        </p:nvSpPr>
        <p:spPr/>
        <p:txBody>
          <a:bodyPr/>
          <a:lstStyle/>
          <a:p>
            <a:fld id="{75E5C3D5-DA85-4D62-A919-711CA9CA179A}" type="slidenum">
              <a:rPr lang="en-US" smtClean="0"/>
              <a:t>21</a:t>
            </a:fld>
            <a:endParaRPr lang="en-US"/>
          </a:p>
        </p:txBody>
      </p:sp>
      <p:sp>
        <p:nvSpPr>
          <p:cNvPr id="18" name="Title 1">
            <a:extLst>
              <a:ext uri="{FF2B5EF4-FFF2-40B4-BE49-F238E27FC236}">
                <a16:creationId xmlns:a16="http://schemas.microsoft.com/office/drawing/2014/main" id="{02F6BAB0-734C-4926-922B-03ED2875D457}"/>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20" name="TextBox 19">
            <a:extLst>
              <a:ext uri="{FF2B5EF4-FFF2-40B4-BE49-F238E27FC236}">
                <a16:creationId xmlns:a16="http://schemas.microsoft.com/office/drawing/2014/main" id="{418F45B3-AFC5-4C70-9E56-86988F25BDC0}"/>
              </a:ext>
            </a:extLst>
          </p:cNvPr>
          <p:cNvSpPr txBox="1"/>
          <p:nvPr/>
        </p:nvSpPr>
        <p:spPr>
          <a:xfrm>
            <a:off x="0" y="809296"/>
            <a:ext cx="3477234" cy="523220"/>
          </a:xfrm>
          <a:prstGeom prst="rect">
            <a:avLst/>
          </a:prstGeom>
          <a:solidFill>
            <a:srgbClr val="99CCFF"/>
          </a:solidFill>
        </p:spPr>
        <p:txBody>
          <a:bodyPr wrap="none" rtlCol="0">
            <a:spAutoFit/>
          </a:bodyPr>
          <a:lstStyle/>
          <a:p>
            <a:r>
              <a:rPr lang="en-US" sz="2800" dirty="0"/>
              <a:t>step cyclic loading test</a:t>
            </a:r>
          </a:p>
        </p:txBody>
      </p:sp>
      <p:sp>
        <p:nvSpPr>
          <p:cNvPr id="31" name="TextBox 30">
            <a:extLst>
              <a:ext uri="{FF2B5EF4-FFF2-40B4-BE49-F238E27FC236}">
                <a16:creationId xmlns:a16="http://schemas.microsoft.com/office/drawing/2014/main" id="{1816EC30-0FB3-4B3C-BEC2-6821D65D7F3D}"/>
              </a:ext>
            </a:extLst>
          </p:cNvPr>
          <p:cNvSpPr txBox="1"/>
          <p:nvPr/>
        </p:nvSpPr>
        <p:spPr>
          <a:xfrm>
            <a:off x="3733800" y="2196738"/>
            <a:ext cx="7209131" cy="1631216"/>
          </a:xfrm>
          <a:prstGeom prst="rect">
            <a:avLst/>
          </a:prstGeom>
          <a:noFill/>
        </p:spPr>
        <p:txBody>
          <a:bodyPr wrap="square" rtlCol="0">
            <a:spAutoFit/>
          </a:bodyPr>
          <a:lstStyle/>
          <a:p>
            <a:r>
              <a:rPr lang="en-US" sz="2800" b="1" dirty="0"/>
              <a:t>Perform color correction</a:t>
            </a:r>
          </a:p>
          <a:p>
            <a:pPr marL="800100" lvl="1" indent="-342900">
              <a:buFont typeface="Arial" panose="020B0604020202020204" pitchFamily="34" charset="0"/>
              <a:buChar char="•"/>
            </a:pPr>
            <a:r>
              <a:rPr lang="en-US" sz="2400" dirty="0"/>
              <a:t>Rescale and re-center RGB values</a:t>
            </a:r>
          </a:p>
          <a:p>
            <a:pPr marL="800100" lvl="1" indent="-342900">
              <a:buFont typeface="Arial" panose="020B0604020202020204" pitchFamily="34" charset="0"/>
              <a:buChar char="•"/>
            </a:pPr>
            <a:r>
              <a:rPr lang="en-US" sz="2400" b="1" dirty="0"/>
              <a:t>Needed in order to compare color changes between different samples</a:t>
            </a:r>
            <a:endParaRPr lang="en-US" sz="3200" b="1" dirty="0"/>
          </a:p>
        </p:txBody>
      </p:sp>
    </p:spTree>
    <p:extLst>
      <p:ext uri="{BB962C8B-B14F-4D97-AF65-F5344CB8AC3E}">
        <p14:creationId xmlns:p14="http://schemas.microsoft.com/office/powerpoint/2010/main" val="132040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6384DAC-61EC-47AA-9247-E5B95E4D8297}"/>
              </a:ext>
            </a:extLst>
          </p:cNvPr>
          <p:cNvGrpSpPr/>
          <p:nvPr/>
        </p:nvGrpSpPr>
        <p:grpSpPr>
          <a:xfrm>
            <a:off x="197260" y="3065009"/>
            <a:ext cx="7073079" cy="2436919"/>
            <a:chOff x="3220328" y="3704801"/>
            <a:chExt cx="7073079" cy="2436919"/>
          </a:xfrm>
        </p:grpSpPr>
        <p:grpSp>
          <p:nvGrpSpPr>
            <p:cNvPr id="6" name="Group 5">
              <a:extLst>
                <a:ext uri="{FF2B5EF4-FFF2-40B4-BE49-F238E27FC236}">
                  <a16:creationId xmlns:a16="http://schemas.microsoft.com/office/drawing/2014/main" id="{46B66033-DC04-4189-A51F-1FCDC00F060E}"/>
                </a:ext>
              </a:extLst>
            </p:cNvPr>
            <p:cNvGrpSpPr/>
            <p:nvPr/>
          </p:nvGrpSpPr>
          <p:grpSpPr>
            <a:xfrm>
              <a:off x="3220328" y="3716070"/>
              <a:ext cx="3021750" cy="2425650"/>
              <a:chOff x="3220328" y="3716070"/>
              <a:chExt cx="3021750" cy="2425650"/>
            </a:xfrm>
          </p:grpSpPr>
          <p:pic>
            <p:nvPicPr>
              <p:cNvPr id="11" name="Picture 10">
                <a:extLst>
                  <a:ext uri="{FF2B5EF4-FFF2-40B4-BE49-F238E27FC236}">
                    <a16:creationId xmlns:a16="http://schemas.microsoft.com/office/drawing/2014/main" id="{16A5F7C9-77CA-460A-A84D-A517F9FEE156}"/>
                  </a:ext>
                </a:extLst>
              </p:cNvPr>
              <p:cNvPicPr>
                <a:picLocks noChangeAspect="1"/>
              </p:cNvPicPr>
              <p:nvPr/>
            </p:nvPicPr>
            <p:blipFill>
              <a:blip r:embed="rId2"/>
              <a:stretch>
                <a:fillRect/>
              </a:stretch>
            </p:blipFill>
            <p:spPr>
              <a:xfrm>
                <a:off x="4748892" y="3716070"/>
                <a:ext cx="552450" cy="533400"/>
              </a:xfrm>
              <a:prstGeom prst="rect">
                <a:avLst/>
              </a:prstGeom>
            </p:spPr>
          </p:pic>
          <p:pic>
            <p:nvPicPr>
              <p:cNvPr id="12" name="Picture 11">
                <a:extLst>
                  <a:ext uri="{FF2B5EF4-FFF2-40B4-BE49-F238E27FC236}">
                    <a16:creationId xmlns:a16="http://schemas.microsoft.com/office/drawing/2014/main" id="{4DD9F576-B40F-46DA-B672-D4F16AC07378}"/>
                  </a:ext>
                </a:extLst>
              </p:cNvPr>
              <p:cNvPicPr>
                <a:picLocks noChangeAspect="1"/>
              </p:cNvPicPr>
              <p:nvPr/>
            </p:nvPicPr>
            <p:blipFill>
              <a:blip r:embed="rId3"/>
              <a:stretch>
                <a:fillRect/>
              </a:stretch>
            </p:blipFill>
            <p:spPr>
              <a:xfrm>
                <a:off x="3220328" y="4249471"/>
                <a:ext cx="3021750" cy="1892249"/>
              </a:xfrm>
              <a:prstGeom prst="rect">
                <a:avLst/>
              </a:prstGeom>
            </p:spPr>
          </p:pic>
        </p:grpSp>
        <p:grpSp>
          <p:nvGrpSpPr>
            <p:cNvPr id="7" name="Group 6">
              <a:extLst>
                <a:ext uri="{FF2B5EF4-FFF2-40B4-BE49-F238E27FC236}">
                  <a16:creationId xmlns:a16="http://schemas.microsoft.com/office/drawing/2014/main" id="{0FC02D98-82FB-4530-87FF-3A7D023E78A0}"/>
                </a:ext>
              </a:extLst>
            </p:cNvPr>
            <p:cNvGrpSpPr/>
            <p:nvPr/>
          </p:nvGrpSpPr>
          <p:grpSpPr>
            <a:xfrm>
              <a:off x="7271657" y="3704801"/>
              <a:ext cx="3021750" cy="2436918"/>
              <a:chOff x="7271657" y="3704801"/>
              <a:chExt cx="3021750" cy="2436918"/>
            </a:xfrm>
          </p:grpSpPr>
          <p:pic>
            <p:nvPicPr>
              <p:cNvPr id="9" name="Picture 8">
                <a:extLst>
                  <a:ext uri="{FF2B5EF4-FFF2-40B4-BE49-F238E27FC236}">
                    <a16:creationId xmlns:a16="http://schemas.microsoft.com/office/drawing/2014/main" id="{6AA48683-26DE-44C4-8111-1A07B866EDFE}"/>
                  </a:ext>
                </a:extLst>
              </p:cNvPr>
              <p:cNvPicPr>
                <a:picLocks noChangeAspect="1"/>
              </p:cNvPicPr>
              <p:nvPr/>
            </p:nvPicPr>
            <p:blipFill>
              <a:blip r:embed="rId4"/>
              <a:stretch>
                <a:fillRect/>
              </a:stretch>
            </p:blipFill>
            <p:spPr>
              <a:xfrm>
                <a:off x="8800221" y="3704801"/>
                <a:ext cx="552450" cy="544669"/>
              </a:xfrm>
              <a:prstGeom prst="rect">
                <a:avLst/>
              </a:prstGeom>
            </p:spPr>
          </p:pic>
          <p:pic>
            <p:nvPicPr>
              <p:cNvPr id="10" name="Picture 9">
                <a:extLst>
                  <a:ext uri="{FF2B5EF4-FFF2-40B4-BE49-F238E27FC236}">
                    <a16:creationId xmlns:a16="http://schemas.microsoft.com/office/drawing/2014/main" id="{877CCE25-3F0F-475A-A02D-0BDB87549AC4}"/>
                  </a:ext>
                </a:extLst>
              </p:cNvPr>
              <p:cNvPicPr>
                <a:picLocks noChangeAspect="1"/>
              </p:cNvPicPr>
              <p:nvPr/>
            </p:nvPicPr>
            <p:blipFill>
              <a:blip r:embed="rId5"/>
              <a:stretch>
                <a:fillRect/>
              </a:stretch>
            </p:blipFill>
            <p:spPr>
              <a:xfrm>
                <a:off x="7271657" y="4249470"/>
                <a:ext cx="3021750" cy="1892249"/>
              </a:xfrm>
              <a:prstGeom prst="rect">
                <a:avLst/>
              </a:prstGeom>
            </p:spPr>
          </p:pic>
        </p:grpSp>
        <p:sp>
          <p:nvSpPr>
            <p:cNvPr id="8" name="Arrow: Right 7">
              <a:extLst>
                <a:ext uri="{FF2B5EF4-FFF2-40B4-BE49-F238E27FC236}">
                  <a16:creationId xmlns:a16="http://schemas.microsoft.com/office/drawing/2014/main" id="{84BAED90-A6CF-4E0B-9396-A8712A994AE2}"/>
                </a:ext>
              </a:extLst>
            </p:cNvPr>
            <p:cNvSpPr/>
            <p:nvPr/>
          </p:nvSpPr>
          <p:spPr>
            <a:xfrm>
              <a:off x="6436468" y="4780021"/>
              <a:ext cx="500742" cy="3265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A2E9A32-4FBD-4228-925E-51FC85BF70ED}"/>
              </a:ext>
            </a:extLst>
          </p:cNvPr>
          <p:cNvGrpSpPr/>
          <p:nvPr/>
        </p:nvGrpSpPr>
        <p:grpSpPr>
          <a:xfrm>
            <a:off x="8667660" y="3256049"/>
            <a:ext cx="3152756" cy="2021639"/>
            <a:chOff x="2105134" y="4409857"/>
            <a:chExt cx="3152756" cy="2021639"/>
          </a:xfrm>
        </p:grpSpPr>
        <p:pic>
          <p:nvPicPr>
            <p:cNvPr id="13" name="Picture 12">
              <a:extLst>
                <a:ext uri="{FF2B5EF4-FFF2-40B4-BE49-F238E27FC236}">
                  <a16:creationId xmlns:a16="http://schemas.microsoft.com/office/drawing/2014/main" id="{00C05566-EB22-48ED-8647-BBF24578B70E}"/>
                </a:ext>
              </a:extLst>
            </p:cNvPr>
            <p:cNvPicPr>
              <a:picLocks noChangeAspect="1"/>
            </p:cNvPicPr>
            <p:nvPr/>
          </p:nvPicPr>
          <p:blipFill>
            <a:blip r:embed="rId6"/>
            <a:stretch>
              <a:fillRect/>
            </a:stretch>
          </p:blipFill>
          <p:spPr>
            <a:xfrm>
              <a:off x="2105134" y="4409939"/>
              <a:ext cx="979368" cy="2021557"/>
            </a:xfrm>
            <a:prstGeom prst="rect">
              <a:avLst/>
            </a:prstGeom>
          </p:spPr>
        </p:pic>
        <p:pic>
          <p:nvPicPr>
            <p:cNvPr id="14" name="Picture 13">
              <a:extLst>
                <a:ext uri="{FF2B5EF4-FFF2-40B4-BE49-F238E27FC236}">
                  <a16:creationId xmlns:a16="http://schemas.microsoft.com/office/drawing/2014/main" id="{F618AE83-CEB0-4484-9EED-D0C6BB4D82D3}"/>
                </a:ext>
              </a:extLst>
            </p:cNvPr>
            <p:cNvPicPr>
              <a:picLocks noChangeAspect="1"/>
            </p:cNvPicPr>
            <p:nvPr/>
          </p:nvPicPr>
          <p:blipFill>
            <a:blip r:embed="rId7">
              <a:lum bright="20000" contrast="48000"/>
            </a:blip>
            <a:stretch>
              <a:fillRect/>
            </a:stretch>
          </p:blipFill>
          <p:spPr>
            <a:xfrm>
              <a:off x="4278522" y="4409857"/>
              <a:ext cx="979368" cy="2021557"/>
            </a:xfrm>
            <a:prstGeom prst="rect">
              <a:avLst/>
            </a:prstGeom>
          </p:spPr>
        </p:pic>
        <p:sp>
          <p:nvSpPr>
            <p:cNvPr id="15" name="Arrow: Right 14">
              <a:extLst>
                <a:ext uri="{FF2B5EF4-FFF2-40B4-BE49-F238E27FC236}">
                  <a16:creationId xmlns:a16="http://schemas.microsoft.com/office/drawing/2014/main" id="{0027B868-3809-4328-A8AB-473493EF9D2A}"/>
                </a:ext>
              </a:extLst>
            </p:cNvPr>
            <p:cNvSpPr/>
            <p:nvPr/>
          </p:nvSpPr>
          <p:spPr>
            <a:xfrm>
              <a:off x="3443333" y="5257349"/>
              <a:ext cx="500742" cy="3265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A50F84D-517A-4EDA-811F-FD78A2749421}"/>
              </a:ext>
            </a:extLst>
          </p:cNvPr>
          <p:cNvSpPr txBox="1"/>
          <p:nvPr/>
        </p:nvSpPr>
        <p:spPr>
          <a:xfrm>
            <a:off x="3733800" y="943316"/>
            <a:ext cx="7209131" cy="1631216"/>
          </a:xfrm>
          <a:prstGeom prst="rect">
            <a:avLst/>
          </a:prstGeom>
          <a:noFill/>
        </p:spPr>
        <p:txBody>
          <a:bodyPr wrap="square" rtlCol="0">
            <a:spAutoFit/>
          </a:bodyPr>
          <a:lstStyle/>
          <a:p>
            <a:r>
              <a:rPr lang="en-US" sz="2800" b="1" dirty="0"/>
              <a:t>Perform color correction</a:t>
            </a:r>
          </a:p>
          <a:p>
            <a:pPr marL="800100" lvl="1" indent="-342900">
              <a:buFont typeface="Arial" panose="020B0604020202020204" pitchFamily="34" charset="0"/>
              <a:buChar char="•"/>
            </a:pPr>
            <a:r>
              <a:rPr lang="en-US" sz="2400" dirty="0"/>
              <a:t>Rescale and re-center RGB values</a:t>
            </a:r>
          </a:p>
          <a:p>
            <a:pPr marL="800100" lvl="1" indent="-342900">
              <a:buFont typeface="Arial" panose="020B0604020202020204" pitchFamily="34" charset="0"/>
              <a:buChar char="•"/>
            </a:pPr>
            <a:r>
              <a:rPr lang="en-US" sz="2400" b="1" dirty="0"/>
              <a:t>Needed in order to compare color changes between different samples</a:t>
            </a:r>
            <a:endParaRPr lang="en-US" sz="3200" b="1" dirty="0"/>
          </a:p>
        </p:txBody>
      </p:sp>
      <p:sp>
        <p:nvSpPr>
          <p:cNvPr id="16" name="Title 1">
            <a:extLst>
              <a:ext uri="{FF2B5EF4-FFF2-40B4-BE49-F238E27FC236}">
                <a16:creationId xmlns:a16="http://schemas.microsoft.com/office/drawing/2014/main" id="{7C2AE96F-B07F-45A8-8656-B424CE4F1B04}"/>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18" name="TextBox 17">
            <a:extLst>
              <a:ext uri="{FF2B5EF4-FFF2-40B4-BE49-F238E27FC236}">
                <a16:creationId xmlns:a16="http://schemas.microsoft.com/office/drawing/2014/main" id="{2ABBCFE0-A863-4AFC-8FF2-1B73DBC38ABD}"/>
              </a:ext>
            </a:extLst>
          </p:cNvPr>
          <p:cNvSpPr txBox="1"/>
          <p:nvPr/>
        </p:nvSpPr>
        <p:spPr>
          <a:xfrm>
            <a:off x="0" y="809296"/>
            <a:ext cx="3477234" cy="523220"/>
          </a:xfrm>
          <a:prstGeom prst="rect">
            <a:avLst/>
          </a:prstGeom>
          <a:solidFill>
            <a:srgbClr val="99CCFF"/>
          </a:solidFill>
        </p:spPr>
        <p:txBody>
          <a:bodyPr wrap="none" rtlCol="0">
            <a:spAutoFit/>
          </a:bodyPr>
          <a:lstStyle/>
          <a:p>
            <a:r>
              <a:rPr lang="en-US" sz="2800" dirty="0"/>
              <a:t>step cyclic loading test</a:t>
            </a:r>
          </a:p>
        </p:txBody>
      </p:sp>
    </p:spTree>
    <p:extLst>
      <p:ext uri="{BB962C8B-B14F-4D97-AF65-F5344CB8AC3E}">
        <p14:creationId xmlns:p14="http://schemas.microsoft.com/office/powerpoint/2010/main" val="2360115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623432-80A4-4DD3-A9CB-6E13CA257ADF}"/>
              </a:ext>
            </a:extLst>
          </p:cNvPr>
          <p:cNvSpPr txBox="1"/>
          <p:nvPr/>
        </p:nvSpPr>
        <p:spPr>
          <a:xfrm>
            <a:off x="4961063" y="836232"/>
            <a:ext cx="6814457" cy="2677656"/>
          </a:xfrm>
          <a:prstGeom prst="rect">
            <a:avLst/>
          </a:prstGeom>
          <a:noFill/>
        </p:spPr>
        <p:txBody>
          <a:bodyPr wrap="square" rtlCol="0">
            <a:spAutoFit/>
          </a:bodyPr>
          <a:lstStyle/>
          <a:p>
            <a:r>
              <a:rPr lang="en-US" sz="2400" dirty="0"/>
              <a:t>Why not re-center channels at a value of 255?</a:t>
            </a:r>
          </a:p>
          <a:p>
            <a:pPr marL="742950" lvl="1" indent="-285750">
              <a:buFont typeface="Arial" panose="020B0604020202020204" pitchFamily="34" charset="0"/>
              <a:buChar char="•"/>
            </a:pPr>
            <a:r>
              <a:rPr lang="en-US" sz="2400" dirty="0"/>
              <a:t>This is to prevent saturated pixels when displaying the corrected image.</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It does not matter what value you center at, since the values are normalized by the sum of the 3 channels (RGB ratio)</a:t>
            </a:r>
          </a:p>
        </p:txBody>
      </p:sp>
      <p:sp>
        <p:nvSpPr>
          <p:cNvPr id="2" name="Slide Number Placeholder 1">
            <a:extLst>
              <a:ext uri="{FF2B5EF4-FFF2-40B4-BE49-F238E27FC236}">
                <a16:creationId xmlns:a16="http://schemas.microsoft.com/office/drawing/2014/main" id="{2B17579B-BD37-47D2-8ADE-E896B1DAFE88}"/>
              </a:ext>
            </a:extLst>
          </p:cNvPr>
          <p:cNvSpPr>
            <a:spLocks noGrp="1"/>
          </p:cNvSpPr>
          <p:nvPr>
            <p:ph type="sldNum" sz="quarter" idx="12"/>
          </p:nvPr>
        </p:nvSpPr>
        <p:spPr/>
        <p:txBody>
          <a:bodyPr/>
          <a:lstStyle/>
          <a:p>
            <a:fld id="{75E5C3D5-DA85-4D62-A919-711CA9CA179A}" type="slidenum">
              <a:rPr lang="en-US" smtClean="0"/>
              <a:t>23</a:t>
            </a:fld>
            <a:endParaRPr lang="en-US"/>
          </a:p>
        </p:txBody>
      </p:sp>
      <p:grpSp>
        <p:nvGrpSpPr>
          <p:cNvPr id="3" name="Group 2">
            <a:extLst>
              <a:ext uri="{FF2B5EF4-FFF2-40B4-BE49-F238E27FC236}">
                <a16:creationId xmlns:a16="http://schemas.microsoft.com/office/drawing/2014/main" id="{C64C3FC7-0815-47C4-8B16-9AD9F1B5E095}"/>
              </a:ext>
            </a:extLst>
          </p:cNvPr>
          <p:cNvGrpSpPr/>
          <p:nvPr/>
        </p:nvGrpSpPr>
        <p:grpSpPr>
          <a:xfrm>
            <a:off x="3581401" y="3872824"/>
            <a:ext cx="5713039" cy="2945447"/>
            <a:chOff x="3111390" y="3537321"/>
            <a:chExt cx="5713039" cy="2945447"/>
          </a:xfrm>
        </p:grpSpPr>
        <p:sp>
          <p:nvSpPr>
            <p:cNvPr id="6" name="TextBox 5">
              <a:extLst>
                <a:ext uri="{FF2B5EF4-FFF2-40B4-BE49-F238E27FC236}">
                  <a16:creationId xmlns:a16="http://schemas.microsoft.com/office/drawing/2014/main" id="{C894F293-44DF-4494-82EA-821A163EE3CC}"/>
                </a:ext>
              </a:extLst>
            </p:cNvPr>
            <p:cNvSpPr txBox="1"/>
            <p:nvPr/>
          </p:nvSpPr>
          <p:spPr>
            <a:xfrm>
              <a:off x="3111390" y="3537321"/>
              <a:ext cx="5713039" cy="523220"/>
            </a:xfrm>
            <a:prstGeom prst="rect">
              <a:avLst/>
            </a:prstGeom>
            <a:noFill/>
          </p:spPr>
          <p:txBody>
            <a:bodyPr wrap="none" rtlCol="0">
              <a:spAutoFit/>
            </a:bodyPr>
            <a:lstStyle/>
            <a:p>
              <a:r>
                <a:rPr lang="en-US" sz="2800" b="1" dirty="0"/>
                <a:t>Quantify color change with RGB ratio</a:t>
              </a:r>
            </a:p>
          </p:txBody>
        </p:sp>
        <p:grpSp>
          <p:nvGrpSpPr>
            <p:cNvPr id="7" name="Group 6">
              <a:extLst>
                <a:ext uri="{FF2B5EF4-FFF2-40B4-BE49-F238E27FC236}">
                  <a16:creationId xmlns:a16="http://schemas.microsoft.com/office/drawing/2014/main" id="{95DCE626-9B0A-4C7F-82B0-C3AED6BEA521}"/>
                </a:ext>
              </a:extLst>
            </p:cNvPr>
            <p:cNvGrpSpPr/>
            <p:nvPr/>
          </p:nvGrpSpPr>
          <p:grpSpPr>
            <a:xfrm>
              <a:off x="4534437" y="4276177"/>
              <a:ext cx="2866945" cy="1072548"/>
              <a:chOff x="2009104" y="1168292"/>
              <a:chExt cx="2866945" cy="1072548"/>
            </a:xfrm>
          </p:grpSpPr>
          <p:cxnSp>
            <p:nvCxnSpPr>
              <p:cNvPr id="8" name="Straight Connector 7">
                <a:extLst>
                  <a:ext uri="{FF2B5EF4-FFF2-40B4-BE49-F238E27FC236}">
                    <a16:creationId xmlns:a16="http://schemas.microsoft.com/office/drawing/2014/main" id="{FEF7F831-CF8A-42B5-9B01-790D5D22A5AD}"/>
                  </a:ext>
                </a:extLst>
              </p:cNvPr>
              <p:cNvCxnSpPr>
                <a:cxnSpLocks/>
              </p:cNvCxnSpPr>
              <p:nvPr/>
            </p:nvCxnSpPr>
            <p:spPr>
              <a:xfrm>
                <a:off x="2009104" y="1712890"/>
                <a:ext cx="2866945" cy="73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E059FA3-E670-4AD5-92C3-804EC283B01F}"/>
                  </a:ext>
                </a:extLst>
              </p:cNvPr>
              <p:cNvSpPr txBox="1"/>
              <p:nvPr/>
            </p:nvSpPr>
            <p:spPr>
              <a:xfrm>
                <a:off x="2435730" y="1168292"/>
                <a:ext cx="2013693" cy="584775"/>
              </a:xfrm>
              <a:prstGeom prst="rect">
                <a:avLst/>
              </a:prstGeom>
              <a:noFill/>
            </p:spPr>
            <p:txBody>
              <a:bodyPr wrap="none" rtlCol="0">
                <a:spAutoFit/>
              </a:bodyPr>
              <a:lstStyle/>
              <a:p>
                <a:r>
                  <a:rPr lang="en-US" sz="3200" b="1" dirty="0">
                    <a:solidFill>
                      <a:srgbClr val="FF0000"/>
                    </a:solidFill>
                  </a:rPr>
                  <a:t>R</a:t>
                </a:r>
                <a:r>
                  <a:rPr lang="en-US" sz="3200" b="1" dirty="0"/>
                  <a:t> or </a:t>
                </a:r>
                <a:r>
                  <a:rPr lang="en-US" sz="3200" b="1" dirty="0">
                    <a:solidFill>
                      <a:srgbClr val="00B050"/>
                    </a:solidFill>
                  </a:rPr>
                  <a:t>G</a:t>
                </a:r>
                <a:r>
                  <a:rPr lang="en-US" sz="3200" b="1" dirty="0"/>
                  <a:t> or </a:t>
                </a:r>
                <a:r>
                  <a:rPr lang="en-US" sz="3200" b="1" dirty="0">
                    <a:solidFill>
                      <a:srgbClr val="0070C0"/>
                    </a:solidFill>
                  </a:rPr>
                  <a:t>B</a:t>
                </a:r>
              </a:p>
            </p:txBody>
          </p:sp>
          <p:sp>
            <p:nvSpPr>
              <p:cNvPr id="10" name="TextBox 9">
                <a:extLst>
                  <a:ext uri="{FF2B5EF4-FFF2-40B4-BE49-F238E27FC236}">
                    <a16:creationId xmlns:a16="http://schemas.microsoft.com/office/drawing/2014/main" id="{69799304-8D8F-43FE-8BA5-F6D2246E0214}"/>
                  </a:ext>
                </a:extLst>
              </p:cNvPr>
              <p:cNvSpPr txBox="1"/>
              <p:nvPr/>
            </p:nvSpPr>
            <p:spPr>
              <a:xfrm>
                <a:off x="2783581" y="1656065"/>
                <a:ext cx="1317990" cy="584775"/>
              </a:xfrm>
              <a:prstGeom prst="rect">
                <a:avLst/>
              </a:prstGeom>
              <a:noFill/>
            </p:spPr>
            <p:txBody>
              <a:bodyPr wrap="none" rtlCol="0">
                <a:spAutoFit/>
              </a:bodyPr>
              <a:lstStyle/>
              <a:p>
                <a:r>
                  <a:rPr lang="en-US" sz="3200" b="1" dirty="0">
                    <a:solidFill>
                      <a:srgbClr val="FF0000"/>
                    </a:solidFill>
                  </a:rPr>
                  <a:t>R</a:t>
                </a:r>
                <a:r>
                  <a:rPr lang="en-US" sz="3200" b="1" dirty="0"/>
                  <a:t>+</a:t>
                </a:r>
                <a:r>
                  <a:rPr lang="en-US" sz="3200" b="1" dirty="0">
                    <a:solidFill>
                      <a:srgbClr val="00B050"/>
                    </a:solidFill>
                  </a:rPr>
                  <a:t>G</a:t>
                </a:r>
                <a:r>
                  <a:rPr lang="en-US" sz="3200" b="1" dirty="0"/>
                  <a:t>+</a:t>
                </a:r>
                <a:r>
                  <a:rPr lang="en-US" sz="3200" b="1" dirty="0">
                    <a:solidFill>
                      <a:srgbClr val="0070C0"/>
                    </a:solidFill>
                  </a:rPr>
                  <a:t>B</a:t>
                </a:r>
              </a:p>
            </p:txBody>
          </p:sp>
        </p:grpSp>
        <p:sp>
          <p:nvSpPr>
            <p:cNvPr id="11" name="TextBox 10">
              <a:extLst>
                <a:ext uri="{FF2B5EF4-FFF2-40B4-BE49-F238E27FC236}">
                  <a16:creationId xmlns:a16="http://schemas.microsoft.com/office/drawing/2014/main" id="{4746F3A5-2647-4531-A0D8-05F8653A01A4}"/>
                </a:ext>
              </a:extLst>
            </p:cNvPr>
            <p:cNvSpPr txBox="1"/>
            <p:nvPr/>
          </p:nvSpPr>
          <p:spPr>
            <a:xfrm>
              <a:off x="3726986" y="5528661"/>
              <a:ext cx="4481847" cy="954107"/>
            </a:xfrm>
            <a:prstGeom prst="rect">
              <a:avLst/>
            </a:prstGeom>
            <a:noFill/>
          </p:spPr>
          <p:txBody>
            <a:bodyPr wrap="square" rtlCol="0">
              <a:spAutoFit/>
            </a:bodyPr>
            <a:lstStyle/>
            <a:p>
              <a:pPr algn="ctr"/>
              <a:r>
                <a:rPr lang="en-US" sz="2800" dirty="0"/>
                <a:t>Derivable from </a:t>
              </a:r>
              <a:r>
                <a:rPr lang="en-US" sz="2800" dirty="0" err="1"/>
                <a:t>Grassman’s</a:t>
              </a:r>
              <a:r>
                <a:rPr lang="en-US" sz="2800" dirty="0"/>
                <a:t> Law from colorimetry</a:t>
              </a:r>
            </a:p>
          </p:txBody>
        </p:sp>
      </p:grpSp>
      <p:pic>
        <p:nvPicPr>
          <p:cNvPr id="12" name="Picture 11">
            <a:extLst>
              <a:ext uri="{FF2B5EF4-FFF2-40B4-BE49-F238E27FC236}">
                <a16:creationId xmlns:a16="http://schemas.microsoft.com/office/drawing/2014/main" id="{B30C58E7-089A-4A93-9CBB-3BF56F09AC46}"/>
              </a:ext>
            </a:extLst>
          </p:cNvPr>
          <p:cNvPicPr>
            <a:picLocks noChangeAspect="1"/>
          </p:cNvPicPr>
          <p:nvPr/>
        </p:nvPicPr>
        <p:blipFill>
          <a:blip r:embed="rId2"/>
          <a:stretch>
            <a:fillRect/>
          </a:stretch>
        </p:blipFill>
        <p:spPr>
          <a:xfrm>
            <a:off x="208909" y="1512452"/>
            <a:ext cx="4087232" cy="2559464"/>
          </a:xfrm>
          <a:prstGeom prst="rect">
            <a:avLst/>
          </a:prstGeom>
        </p:spPr>
      </p:pic>
      <p:sp>
        <p:nvSpPr>
          <p:cNvPr id="13" name="Title 1">
            <a:extLst>
              <a:ext uri="{FF2B5EF4-FFF2-40B4-BE49-F238E27FC236}">
                <a16:creationId xmlns:a16="http://schemas.microsoft.com/office/drawing/2014/main" id="{4944DFE0-427E-4A86-BE75-A9EA1A131B03}"/>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14" name="TextBox 13">
            <a:extLst>
              <a:ext uri="{FF2B5EF4-FFF2-40B4-BE49-F238E27FC236}">
                <a16:creationId xmlns:a16="http://schemas.microsoft.com/office/drawing/2014/main" id="{30C63086-A015-468C-8CB5-EEA8099C4E06}"/>
              </a:ext>
            </a:extLst>
          </p:cNvPr>
          <p:cNvSpPr txBox="1"/>
          <p:nvPr/>
        </p:nvSpPr>
        <p:spPr>
          <a:xfrm>
            <a:off x="0" y="809296"/>
            <a:ext cx="3477234" cy="523220"/>
          </a:xfrm>
          <a:prstGeom prst="rect">
            <a:avLst/>
          </a:prstGeom>
          <a:solidFill>
            <a:srgbClr val="99CCFF"/>
          </a:solidFill>
        </p:spPr>
        <p:txBody>
          <a:bodyPr wrap="none" rtlCol="0">
            <a:spAutoFit/>
          </a:bodyPr>
          <a:lstStyle/>
          <a:p>
            <a:r>
              <a:rPr lang="en-US" sz="2800" dirty="0"/>
              <a:t>step cyclic loading test</a:t>
            </a:r>
          </a:p>
        </p:txBody>
      </p:sp>
    </p:spTree>
    <p:extLst>
      <p:ext uri="{BB962C8B-B14F-4D97-AF65-F5344CB8AC3E}">
        <p14:creationId xmlns:p14="http://schemas.microsoft.com/office/powerpoint/2010/main" val="266616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CCBE59-65D3-413E-B22C-2B7E401EB629}"/>
              </a:ext>
            </a:extLst>
          </p:cNvPr>
          <p:cNvPicPr>
            <a:picLocks noChangeAspect="1"/>
          </p:cNvPicPr>
          <p:nvPr/>
        </p:nvPicPr>
        <p:blipFill>
          <a:blip r:embed="rId4">
            <a:lum bright="18000" contrast="48000"/>
          </a:blip>
          <a:stretch>
            <a:fillRect/>
          </a:stretch>
        </p:blipFill>
        <p:spPr>
          <a:xfrm>
            <a:off x="607429" y="1577988"/>
            <a:ext cx="2312529" cy="4773392"/>
          </a:xfrm>
          <a:prstGeom prst="rect">
            <a:avLst/>
          </a:prstGeom>
        </p:spPr>
      </p:pic>
      <p:sp>
        <p:nvSpPr>
          <p:cNvPr id="5" name="TextBox 4">
            <a:extLst>
              <a:ext uri="{FF2B5EF4-FFF2-40B4-BE49-F238E27FC236}">
                <a16:creationId xmlns:a16="http://schemas.microsoft.com/office/drawing/2014/main" id="{654C7280-726A-4920-B26E-C165512E9FB2}"/>
              </a:ext>
            </a:extLst>
          </p:cNvPr>
          <p:cNvSpPr txBox="1"/>
          <p:nvPr/>
        </p:nvSpPr>
        <p:spPr>
          <a:xfrm>
            <a:off x="3657600" y="864722"/>
            <a:ext cx="5420074" cy="830997"/>
          </a:xfrm>
          <a:prstGeom prst="rect">
            <a:avLst/>
          </a:prstGeom>
          <a:noFill/>
        </p:spPr>
        <p:txBody>
          <a:bodyPr wrap="none" rtlCol="0">
            <a:spAutoFit/>
          </a:bodyPr>
          <a:lstStyle/>
          <a:p>
            <a:r>
              <a:rPr lang="en-US" sz="2400" b="1" dirty="0"/>
              <a:t>Identify region-of-interest (ROI)</a:t>
            </a:r>
          </a:p>
          <a:p>
            <a:pPr marL="800100" lvl="1" indent="-342900">
              <a:buFont typeface="Arial" panose="020B0604020202020204" pitchFamily="34" charset="0"/>
              <a:buChar char="•"/>
            </a:pPr>
            <a:r>
              <a:rPr lang="en-US" sz="2400" dirty="0"/>
              <a:t>Based on black markings on sample</a:t>
            </a:r>
          </a:p>
        </p:txBody>
      </p:sp>
      <p:pic>
        <p:nvPicPr>
          <p:cNvPr id="6" name="Picture 5">
            <a:extLst>
              <a:ext uri="{FF2B5EF4-FFF2-40B4-BE49-F238E27FC236}">
                <a16:creationId xmlns:a16="http://schemas.microsoft.com/office/drawing/2014/main" id="{A8AEAD8A-7D80-4497-8C1C-631B712CED56}"/>
              </a:ext>
            </a:extLst>
          </p:cNvPr>
          <p:cNvPicPr>
            <a:picLocks noChangeAspect="1"/>
          </p:cNvPicPr>
          <p:nvPr/>
        </p:nvPicPr>
        <p:blipFill>
          <a:blip r:embed="rId5">
            <a:lum bright="18000" contrast="48000"/>
          </a:blip>
          <a:stretch>
            <a:fillRect/>
          </a:stretch>
        </p:blipFill>
        <p:spPr>
          <a:xfrm>
            <a:off x="607429" y="1577988"/>
            <a:ext cx="2312529" cy="4773392"/>
          </a:xfrm>
          <a:prstGeom prst="rect">
            <a:avLst/>
          </a:prstGeom>
        </p:spPr>
      </p:pic>
      <p:sp>
        <p:nvSpPr>
          <p:cNvPr id="7" name="TextBox 6">
            <a:extLst>
              <a:ext uri="{FF2B5EF4-FFF2-40B4-BE49-F238E27FC236}">
                <a16:creationId xmlns:a16="http://schemas.microsoft.com/office/drawing/2014/main" id="{4F9CB776-79EE-495C-9114-8399F982DAF3}"/>
              </a:ext>
            </a:extLst>
          </p:cNvPr>
          <p:cNvSpPr txBox="1"/>
          <p:nvPr/>
        </p:nvSpPr>
        <p:spPr>
          <a:xfrm>
            <a:off x="3657600" y="2198915"/>
            <a:ext cx="5222327" cy="461665"/>
          </a:xfrm>
          <a:prstGeom prst="rect">
            <a:avLst/>
          </a:prstGeom>
          <a:noFill/>
        </p:spPr>
        <p:txBody>
          <a:bodyPr wrap="none" rtlCol="0">
            <a:spAutoFit/>
          </a:bodyPr>
          <a:lstStyle/>
          <a:p>
            <a:r>
              <a:rPr lang="en-US" sz="2400" b="1" dirty="0"/>
              <a:t>Perform calculations (mean, </a:t>
            </a:r>
            <a:r>
              <a:rPr lang="en-US" sz="2400" b="1" dirty="0" err="1"/>
              <a:t>stdev</a:t>
            </a:r>
            <a:r>
              <a:rPr lang="en-US" sz="2400" b="1" dirty="0"/>
              <a:t>, etc.)</a:t>
            </a:r>
          </a:p>
        </p:txBody>
      </p:sp>
      <p:sp>
        <p:nvSpPr>
          <p:cNvPr id="2" name="Slide Number Placeholder 1">
            <a:extLst>
              <a:ext uri="{FF2B5EF4-FFF2-40B4-BE49-F238E27FC236}">
                <a16:creationId xmlns:a16="http://schemas.microsoft.com/office/drawing/2014/main" id="{FA64A85B-DA6A-409B-B9FB-FCD246CB887E}"/>
              </a:ext>
            </a:extLst>
          </p:cNvPr>
          <p:cNvSpPr>
            <a:spLocks noGrp="1"/>
          </p:cNvSpPr>
          <p:nvPr>
            <p:ph type="sldNum" sz="quarter" idx="12"/>
          </p:nvPr>
        </p:nvSpPr>
        <p:spPr/>
        <p:txBody>
          <a:bodyPr/>
          <a:lstStyle/>
          <a:p>
            <a:fld id="{75E5C3D5-DA85-4D62-A919-711CA9CA179A}" type="slidenum">
              <a:rPr lang="en-US" smtClean="0"/>
              <a:t>24</a:t>
            </a:fld>
            <a:endParaRPr lang="en-US"/>
          </a:p>
        </p:txBody>
      </p:sp>
      <p:pic>
        <p:nvPicPr>
          <p:cNvPr id="17" name="Figure 1_ sample05 1_19_18 5_48_15 PM">
            <a:hlinkClick r:id="" action="ppaction://media"/>
            <a:extLst>
              <a:ext uri="{FF2B5EF4-FFF2-40B4-BE49-F238E27FC236}">
                <a16:creationId xmlns:a16="http://schemas.microsoft.com/office/drawing/2014/main" id="{EEA4C9B9-7AD5-49E8-9DFE-B66DDC62BF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5453"/>
          <a:stretch/>
        </p:blipFill>
        <p:spPr>
          <a:xfrm>
            <a:off x="3657600" y="2833777"/>
            <a:ext cx="6958558" cy="3522573"/>
          </a:xfrm>
          <a:prstGeom prst="rect">
            <a:avLst/>
          </a:prstGeom>
          <a:ln>
            <a:noFill/>
          </a:ln>
          <a:effectLst>
            <a:outerShdw blurRad="190500" algn="tl" rotWithShape="0">
              <a:srgbClr val="000000">
                <a:alpha val="70000"/>
              </a:srgbClr>
            </a:outerShdw>
          </a:effectLst>
        </p:spPr>
      </p:pic>
      <p:sp>
        <p:nvSpPr>
          <p:cNvPr id="8" name="Title 1">
            <a:extLst>
              <a:ext uri="{FF2B5EF4-FFF2-40B4-BE49-F238E27FC236}">
                <a16:creationId xmlns:a16="http://schemas.microsoft.com/office/drawing/2014/main" id="{91EC499D-BC7F-44DD-A233-2B0BD29B1CC1}"/>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9" name="TextBox 8">
            <a:extLst>
              <a:ext uri="{FF2B5EF4-FFF2-40B4-BE49-F238E27FC236}">
                <a16:creationId xmlns:a16="http://schemas.microsoft.com/office/drawing/2014/main" id="{13BEFED5-6586-45DC-849D-6560F101894D}"/>
              </a:ext>
            </a:extLst>
          </p:cNvPr>
          <p:cNvSpPr txBox="1"/>
          <p:nvPr/>
        </p:nvSpPr>
        <p:spPr>
          <a:xfrm>
            <a:off x="0" y="809296"/>
            <a:ext cx="3477234" cy="523220"/>
          </a:xfrm>
          <a:prstGeom prst="rect">
            <a:avLst/>
          </a:prstGeom>
          <a:solidFill>
            <a:srgbClr val="99CCFF"/>
          </a:solidFill>
        </p:spPr>
        <p:txBody>
          <a:bodyPr wrap="none" rtlCol="0">
            <a:spAutoFit/>
          </a:bodyPr>
          <a:lstStyle/>
          <a:p>
            <a:r>
              <a:rPr lang="en-US" sz="2800" dirty="0"/>
              <a:t>step cyclic loading test</a:t>
            </a:r>
          </a:p>
        </p:txBody>
      </p:sp>
      <p:sp>
        <p:nvSpPr>
          <p:cNvPr id="11" name="TextBox 10">
            <a:extLst>
              <a:ext uri="{FF2B5EF4-FFF2-40B4-BE49-F238E27FC236}">
                <a16:creationId xmlns:a16="http://schemas.microsoft.com/office/drawing/2014/main" id="{331CE641-ED63-4509-B5FB-999EA99CE358}"/>
              </a:ext>
            </a:extLst>
          </p:cNvPr>
          <p:cNvSpPr txBox="1"/>
          <p:nvPr/>
        </p:nvSpPr>
        <p:spPr>
          <a:xfrm>
            <a:off x="4301808" y="4071844"/>
            <a:ext cx="5670142" cy="523220"/>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sz="2800" dirty="0"/>
              <a:t>soon to be incorporated into library…</a:t>
            </a:r>
          </a:p>
        </p:txBody>
      </p:sp>
      <p:sp>
        <p:nvSpPr>
          <p:cNvPr id="12" name="TextBox 11">
            <a:extLst>
              <a:ext uri="{FF2B5EF4-FFF2-40B4-BE49-F238E27FC236}">
                <a16:creationId xmlns:a16="http://schemas.microsoft.com/office/drawing/2014/main" id="{877C03D4-F49F-4FFC-A5F0-FE6DDC29B798}"/>
              </a:ext>
            </a:extLst>
          </p:cNvPr>
          <p:cNvSpPr txBox="1"/>
          <p:nvPr/>
        </p:nvSpPr>
        <p:spPr>
          <a:xfrm>
            <a:off x="3544661" y="6346411"/>
            <a:ext cx="5102679" cy="523220"/>
          </a:xfrm>
          <a:prstGeom prst="rect">
            <a:avLst/>
          </a:prstGeom>
          <a:solidFill>
            <a:srgbClr val="92D050"/>
          </a:solidFill>
        </p:spPr>
        <p:txBody>
          <a:bodyPr wrap="none" rtlCol="0">
            <a:spAutoFit/>
          </a:bodyPr>
          <a:lstStyle/>
          <a:p>
            <a:r>
              <a:rPr lang="en-US" sz="2800" dirty="0"/>
              <a:t>step cyclic loading demonstration</a:t>
            </a:r>
          </a:p>
        </p:txBody>
      </p:sp>
    </p:spTree>
    <p:extLst>
      <p:ext uri="{BB962C8B-B14F-4D97-AF65-F5344CB8AC3E}">
        <p14:creationId xmlns:p14="http://schemas.microsoft.com/office/powerpoint/2010/main" val="16815915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 presetClass="mediacall" presetSubtype="0" fill="hold" nodeType="withEffect">
                                  <p:stCondLst>
                                    <p:cond delay="0"/>
                                  </p:stCondLst>
                                  <p:childTnLst>
                                    <p:cmd type="call" cmd="playFrom(0.0)">
                                      <p:cBhvr>
                                        <p:cTn id="21" dur="11093" fill="hold"/>
                                        <p:tgtEl>
                                          <p:spTgt spid="17"/>
                                        </p:tgtEl>
                                      </p:cBhvr>
                                    </p:cmd>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17"/>
                </p:tgtEl>
              </p:cMediaNode>
            </p:video>
          </p:childTnLst>
        </p:cTn>
      </p:par>
    </p:tnLst>
    <p:bldLst>
      <p:bldP spid="5" grpId="0"/>
      <p:bldP spid="7" grpId="0"/>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8A2FEA-ACB2-4CB0-9146-FEDCE05B1600}"/>
              </a:ext>
            </a:extLst>
          </p:cNvPr>
          <p:cNvSpPr>
            <a:spLocks noGrp="1"/>
          </p:cNvSpPr>
          <p:nvPr>
            <p:ph type="sldNum" sz="quarter" idx="12"/>
          </p:nvPr>
        </p:nvSpPr>
        <p:spPr/>
        <p:txBody>
          <a:bodyPr/>
          <a:lstStyle/>
          <a:p>
            <a:fld id="{B7C956DB-C67A-44BE-92A1-614D581E0BB8}" type="slidenum">
              <a:rPr lang="en-US" smtClean="0"/>
              <a:t>25</a:t>
            </a:fld>
            <a:endParaRPr lang="en-US"/>
          </a:p>
        </p:txBody>
      </p:sp>
      <p:sp>
        <p:nvSpPr>
          <p:cNvPr id="5" name="Title 1">
            <a:extLst>
              <a:ext uri="{FF2B5EF4-FFF2-40B4-BE49-F238E27FC236}">
                <a16:creationId xmlns:a16="http://schemas.microsoft.com/office/drawing/2014/main" id="{A554F1C0-C292-46C0-A13C-B9D0EE12471D}"/>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6" name="TextBox 5">
            <a:extLst>
              <a:ext uri="{FF2B5EF4-FFF2-40B4-BE49-F238E27FC236}">
                <a16:creationId xmlns:a16="http://schemas.microsoft.com/office/drawing/2014/main" id="{A1AC8030-103B-41B9-840B-7321379072B2}"/>
              </a:ext>
            </a:extLst>
          </p:cNvPr>
          <p:cNvSpPr txBox="1"/>
          <p:nvPr/>
        </p:nvSpPr>
        <p:spPr>
          <a:xfrm>
            <a:off x="0" y="812800"/>
            <a:ext cx="2308645" cy="523220"/>
          </a:xfrm>
          <a:prstGeom prst="rect">
            <a:avLst/>
          </a:prstGeom>
          <a:solidFill>
            <a:srgbClr val="CC99FF"/>
          </a:solidFill>
        </p:spPr>
        <p:txBody>
          <a:bodyPr wrap="none" rtlCol="0">
            <a:spAutoFit/>
          </a:bodyPr>
          <a:lstStyle/>
          <a:p>
            <a:r>
              <a:rPr lang="en-US" sz="2800" dirty="0"/>
              <a:t>color mapping</a:t>
            </a:r>
          </a:p>
        </p:txBody>
      </p:sp>
      <p:sp>
        <p:nvSpPr>
          <p:cNvPr id="7" name="TextBox 6">
            <a:extLst>
              <a:ext uri="{FF2B5EF4-FFF2-40B4-BE49-F238E27FC236}">
                <a16:creationId xmlns:a16="http://schemas.microsoft.com/office/drawing/2014/main" id="{34895DEC-9033-4CE0-A8E9-DF4734DF6694}"/>
              </a:ext>
            </a:extLst>
          </p:cNvPr>
          <p:cNvSpPr txBox="1"/>
          <p:nvPr/>
        </p:nvSpPr>
        <p:spPr>
          <a:xfrm>
            <a:off x="2514600" y="812800"/>
            <a:ext cx="7584127" cy="523220"/>
          </a:xfrm>
          <a:prstGeom prst="rect">
            <a:avLst/>
          </a:prstGeom>
          <a:noFill/>
        </p:spPr>
        <p:txBody>
          <a:bodyPr wrap="none" rtlCol="0">
            <a:spAutoFit/>
          </a:bodyPr>
          <a:lstStyle/>
          <a:p>
            <a:r>
              <a:rPr lang="en-US" sz="2800" dirty="0"/>
              <a:t>associate color with applied stress (complicated…)</a:t>
            </a:r>
          </a:p>
        </p:txBody>
      </p:sp>
      <p:sp>
        <p:nvSpPr>
          <p:cNvPr id="8" name="TextBox 7">
            <a:extLst>
              <a:ext uri="{FF2B5EF4-FFF2-40B4-BE49-F238E27FC236}">
                <a16:creationId xmlns:a16="http://schemas.microsoft.com/office/drawing/2014/main" id="{BDF7EB70-0AEB-4046-914D-EE979A7B6517}"/>
              </a:ext>
            </a:extLst>
          </p:cNvPr>
          <p:cNvSpPr txBox="1"/>
          <p:nvPr/>
        </p:nvSpPr>
        <p:spPr>
          <a:xfrm>
            <a:off x="2514600" y="1336020"/>
            <a:ext cx="5670142" cy="523220"/>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sz="2800" dirty="0"/>
              <a:t>soon to be incorporated into library…</a:t>
            </a:r>
          </a:p>
        </p:txBody>
      </p:sp>
    </p:spTree>
    <p:extLst>
      <p:ext uri="{BB962C8B-B14F-4D97-AF65-F5344CB8AC3E}">
        <p14:creationId xmlns:p14="http://schemas.microsoft.com/office/powerpoint/2010/main" val="381363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N135_vid_ppt_8x">
            <a:hlinkClick r:id="" action="ppaction://media"/>
            <a:extLst>
              <a:ext uri="{FF2B5EF4-FFF2-40B4-BE49-F238E27FC236}">
                <a16:creationId xmlns:a16="http://schemas.microsoft.com/office/drawing/2014/main" id="{6E511A11-9D42-4D51-9B62-86C9F8749E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0"/>
            <a:ext cx="9144000" cy="6858000"/>
          </a:xfrm>
          <a:prstGeom prst="rect">
            <a:avLst/>
          </a:prstGeom>
        </p:spPr>
      </p:pic>
      <p:sp>
        <p:nvSpPr>
          <p:cNvPr id="3" name="TextBox 2">
            <a:extLst>
              <a:ext uri="{FF2B5EF4-FFF2-40B4-BE49-F238E27FC236}">
                <a16:creationId xmlns:a16="http://schemas.microsoft.com/office/drawing/2014/main" id="{44EAE92B-423E-46E0-BB02-C9A6E42F5FE1}"/>
              </a:ext>
            </a:extLst>
          </p:cNvPr>
          <p:cNvSpPr txBox="1"/>
          <p:nvPr/>
        </p:nvSpPr>
        <p:spPr>
          <a:xfrm>
            <a:off x="9430216" y="6177776"/>
            <a:ext cx="1092819" cy="369332"/>
          </a:xfrm>
          <a:prstGeom prst="rect">
            <a:avLst/>
          </a:prstGeom>
          <a:noFill/>
        </p:spPr>
        <p:txBody>
          <a:bodyPr wrap="square" rtlCol="0">
            <a:spAutoFit/>
          </a:bodyPr>
          <a:lstStyle/>
          <a:p>
            <a:r>
              <a:rPr lang="en-US" dirty="0"/>
              <a:t>8x speed</a:t>
            </a:r>
          </a:p>
        </p:txBody>
      </p:sp>
      <p:sp>
        <p:nvSpPr>
          <p:cNvPr id="14" name="Oval 13">
            <a:extLst>
              <a:ext uri="{FF2B5EF4-FFF2-40B4-BE49-F238E27FC236}">
                <a16:creationId xmlns:a16="http://schemas.microsoft.com/office/drawing/2014/main" id="{BA23DB4A-8F71-43C9-8D50-6BAC7E4278AD}"/>
              </a:ext>
            </a:extLst>
          </p:cNvPr>
          <p:cNvSpPr/>
          <p:nvPr/>
        </p:nvSpPr>
        <p:spPr>
          <a:xfrm>
            <a:off x="6530898" y="3462454"/>
            <a:ext cx="446049" cy="334537"/>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8F6DD4F-98DB-4383-890C-D7A2D3FD9CFE}"/>
              </a:ext>
            </a:extLst>
          </p:cNvPr>
          <p:cNvSpPr txBox="1"/>
          <p:nvPr/>
        </p:nvSpPr>
        <p:spPr>
          <a:xfrm>
            <a:off x="6061263" y="2939233"/>
            <a:ext cx="1385316" cy="523220"/>
          </a:xfrm>
          <a:prstGeom prst="rect">
            <a:avLst/>
          </a:prstGeom>
          <a:noFill/>
          <a:effectLst/>
        </p:spPr>
        <p:txBody>
          <a:bodyPr wrap="none" rtlCol="0">
            <a:spAutoFit/>
          </a:bodyPr>
          <a:lstStyle/>
          <a:p>
            <a:r>
              <a:rPr lang="en-US" sz="2800" b="1" dirty="0">
                <a:solidFill>
                  <a:srgbClr val="FF0000"/>
                </a:solidFill>
              </a:rPr>
              <a:t>no color</a:t>
            </a:r>
          </a:p>
        </p:txBody>
      </p:sp>
      <p:cxnSp>
        <p:nvCxnSpPr>
          <p:cNvPr id="17" name="Straight Arrow Connector 16">
            <a:extLst>
              <a:ext uri="{FF2B5EF4-FFF2-40B4-BE49-F238E27FC236}">
                <a16:creationId xmlns:a16="http://schemas.microsoft.com/office/drawing/2014/main" id="{B990FF77-39A7-408E-A783-9EEE506681B3}"/>
              </a:ext>
            </a:extLst>
          </p:cNvPr>
          <p:cNvCxnSpPr>
            <a:cxnSpLocks/>
          </p:cNvCxnSpPr>
          <p:nvPr/>
        </p:nvCxnSpPr>
        <p:spPr>
          <a:xfrm flipH="1">
            <a:off x="6822111" y="2997334"/>
            <a:ext cx="344406" cy="428879"/>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04CCD31-FAC5-4384-8C9E-965B0181AA2E}"/>
              </a:ext>
            </a:extLst>
          </p:cNvPr>
          <p:cNvSpPr txBox="1"/>
          <p:nvPr/>
        </p:nvSpPr>
        <p:spPr>
          <a:xfrm>
            <a:off x="6822111" y="2474113"/>
            <a:ext cx="2156360" cy="523220"/>
          </a:xfrm>
          <a:prstGeom prst="rect">
            <a:avLst/>
          </a:prstGeom>
          <a:noFill/>
          <a:effectLst/>
        </p:spPr>
        <p:txBody>
          <a:bodyPr wrap="none" rtlCol="0">
            <a:spAutoFit/>
          </a:bodyPr>
          <a:lstStyle/>
          <a:p>
            <a:r>
              <a:rPr lang="en-US" sz="2800" b="1" dirty="0">
                <a:solidFill>
                  <a:srgbClr val="FF0000"/>
                </a:solidFill>
              </a:rPr>
              <a:t>virgin loading</a:t>
            </a:r>
          </a:p>
        </p:txBody>
      </p:sp>
      <p:cxnSp>
        <p:nvCxnSpPr>
          <p:cNvPr id="21" name="Straight Arrow Connector 20">
            <a:extLst>
              <a:ext uri="{FF2B5EF4-FFF2-40B4-BE49-F238E27FC236}">
                <a16:creationId xmlns:a16="http://schemas.microsoft.com/office/drawing/2014/main" id="{E6173038-BBCE-4BA4-9A8A-B7B189F54D24}"/>
              </a:ext>
            </a:extLst>
          </p:cNvPr>
          <p:cNvCxnSpPr>
            <a:cxnSpLocks/>
          </p:cNvCxnSpPr>
          <p:nvPr/>
        </p:nvCxnSpPr>
        <p:spPr>
          <a:xfrm>
            <a:off x="6096001" y="3055433"/>
            <a:ext cx="446049" cy="323608"/>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57D0676-8CC6-4E2C-8299-0CD58FBD7322}"/>
              </a:ext>
            </a:extLst>
          </p:cNvPr>
          <p:cNvSpPr txBox="1"/>
          <p:nvPr/>
        </p:nvSpPr>
        <p:spPr>
          <a:xfrm>
            <a:off x="4458100" y="2761480"/>
            <a:ext cx="1664238" cy="523220"/>
          </a:xfrm>
          <a:prstGeom prst="rect">
            <a:avLst/>
          </a:prstGeom>
          <a:noFill/>
          <a:effectLst/>
        </p:spPr>
        <p:txBody>
          <a:bodyPr wrap="none" rtlCol="0">
            <a:spAutoFit/>
          </a:bodyPr>
          <a:lstStyle/>
          <a:p>
            <a:r>
              <a:rPr lang="en-US" sz="2800" b="1" dirty="0">
                <a:solidFill>
                  <a:srgbClr val="FF0000"/>
                </a:solidFill>
              </a:rPr>
              <a:t>unloading</a:t>
            </a:r>
          </a:p>
        </p:txBody>
      </p:sp>
      <p:sp>
        <p:nvSpPr>
          <p:cNvPr id="24" name="TextBox 23">
            <a:extLst>
              <a:ext uri="{FF2B5EF4-FFF2-40B4-BE49-F238E27FC236}">
                <a16:creationId xmlns:a16="http://schemas.microsoft.com/office/drawing/2014/main" id="{0C98B3BC-F219-4D02-8FBE-E8DEAB179EAE}"/>
              </a:ext>
            </a:extLst>
          </p:cNvPr>
          <p:cNvSpPr txBox="1"/>
          <p:nvPr/>
        </p:nvSpPr>
        <p:spPr>
          <a:xfrm>
            <a:off x="4458100" y="2761480"/>
            <a:ext cx="1569660" cy="523220"/>
          </a:xfrm>
          <a:prstGeom prst="rect">
            <a:avLst/>
          </a:prstGeom>
          <a:noFill/>
          <a:effectLst/>
        </p:spPr>
        <p:txBody>
          <a:bodyPr wrap="none" rtlCol="0">
            <a:spAutoFit/>
          </a:bodyPr>
          <a:lstStyle/>
          <a:p>
            <a:r>
              <a:rPr lang="en-US" sz="2800" b="1" dirty="0">
                <a:solidFill>
                  <a:srgbClr val="FF0000"/>
                </a:solidFill>
              </a:rPr>
              <a:t>reloading</a:t>
            </a:r>
          </a:p>
        </p:txBody>
      </p:sp>
      <p:cxnSp>
        <p:nvCxnSpPr>
          <p:cNvPr id="25" name="Straight Arrow Connector 24">
            <a:extLst>
              <a:ext uri="{FF2B5EF4-FFF2-40B4-BE49-F238E27FC236}">
                <a16:creationId xmlns:a16="http://schemas.microsoft.com/office/drawing/2014/main" id="{F1EA9E3B-5C0C-4E66-88F8-17C4152C28FE}"/>
              </a:ext>
            </a:extLst>
          </p:cNvPr>
          <p:cNvCxnSpPr>
            <a:cxnSpLocks/>
          </p:cNvCxnSpPr>
          <p:nvPr/>
        </p:nvCxnSpPr>
        <p:spPr>
          <a:xfrm flipH="1">
            <a:off x="6822111" y="2761481"/>
            <a:ext cx="344406" cy="428879"/>
          </a:xfrm>
          <a:prstGeom prst="straightConnector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40AB60-9568-46FF-875F-4532DF2923EC}"/>
              </a:ext>
            </a:extLst>
          </p:cNvPr>
          <p:cNvSpPr txBox="1"/>
          <p:nvPr/>
        </p:nvSpPr>
        <p:spPr>
          <a:xfrm>
            <a:off x="6822111" y="2238260"/>
            <a:ext cx="2156360" cy="523220"/>
          </a:xfrm>
          <a:prstGeom prst="rect">
            <a:avLst/>
          </a:prstGeom>
          <a:noFill/>
          <a:effectLst/>
        </p:spPr>
        <p:txBody>
          <a:bodyPr wrap="none" rtlCol="0">
            <a:spAutoFit/>
          </a:bodyPr>
          <a:lstStyle/>
          <a:p>
            <a:r>
              <a:rPr lang="en-US" sz="2800" b="1" dirty="0">
                <a:solidFill>
                  <a:srgbClr val="FF0000"/>
                </a:solidFill>
              </a:rPr>
              <a:t>virgin loading</a:t>
            </a:r>
          </a:p>
        </p:txBody>
      </p:sp>
      <p:sp>
        <p:nvSpPr>
          <p:cNvPr id="4" name="TextBox 3">
            <a:extLst>
              <a:ext uri="{FF2B5EF4-FFF2-40B4-BE49-F238E27FC236}">
                <a16:creationId xmlns:a16="http://schemas.microsoft.com/office/drawing/2014/main" id="{921B15D3-B7E1-422C-9CBB-F2C4B06A3D13}"/>
              </a:ext>
            </a:extLst>
          </p:cNvPr>
          <p:cNvSpPr txBox="1"/>
          <p:nvPr/>
        </p:nvSpPr>
        <p:spPr>
          <a:xfrm>
            <a:off x="7630923" y="2898960"/>
            <a:ext cx="1481496" cy="523220"/>
          </a:xfrm>
          <a:prstGeom prst="rect">
            <a:avLst/>
          </a:prstGeom>
          <a:noFill/>
          <a:effectLst/>
        </p:spPr>
        <p:txBody>
          <a:bodyPr wrap="none" rtlCol="0">
            <a:spAutoFit/>
          </a:bodyPr>
          <a:lstStyle/>
          <a:p>
            <a:r>
              <a:rPr lang="en-US" sz="2800" b="1" dirty="0">
                <a:solidFill>
                  <a:srgbClr val="FF0000"/>
                </a:solidFill>
              </a:rPr>
              <a:t>~1.7 MPa</a:t>
            </a:r>
          </a:p>
        </p:txBody>
      </p:sp>
      <p:sp>
        <p:nvSpPr>
          <p:cNvPr id="5" name="Isosceles Triangle 4">
            <a:extLst>
              <a:ext uri="{FF2B5EF4-FFF2-40B4-BE49-F238E27FC236}">
                <a16:creationId xmlns:a16="http://schemas.microsoft.com/office/drawing/2014/main" id="{901920A4-7FF4-4C61-A417-3BC7CFBF9B24}"/>
              </a:ext>
            </a:extLst>
          </p:cNvPr>
          <p:cNvSpPr/>
          <p:nvPr/>
        </p:nvSpPr>
        <p:spPr>
          <a:xfrm>
            <a:off x="4867275" y="4321176"/>
            <a:ext cx="133350" cy="190500"/>
          </a:xfrm>
          <a:prstGeom prst="triangl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1"/>
              </a:solidFill>
            </a:endParaRPr>
          </a:p>
        </p:txBody>
      </p:sp>
      <p:sp>
        <p:nvSpPr>
          <p:cNvPr id="6" name="Slide Number Placeholder 5">
            <a:extLst>
              <a:ext uri="{FF2B5EF4-FFF2-40B4-BE49-F238E27FC236}">
                <a16:creationId xmlns:a16="http://schemas.microsoft.com/office/drawing/2014/main" id="{47D1609C-55CB-4FE6-8B17-294174B79ACE}"/>
              </a:ext>
            </a:extLst>
          </p:cNvPr>
          <p:cNvSpPr>
            <a:spLocks noGrp="1"/>
          </p:cNvSpPr>
          <p:nvPr>
            <p:ph type="sldNum" sz="quarter" idx="12"/>
          </p:nvPr>
        </p:nvSpPr>
        <p:spPr/>
        <p:txBody>
          <a:bodyPr/>
          <a:lstStyle/>
          <a:p>
            <a:fld id="{4C5596C5-3984-4C31-8A22-A04F22FF6273}" type="slidenum">
              <a:rPr lang="en-US" smtClean="0"/>
              <a:t>26</a:t>
            </a:fld>
            <a:endParaRPr lang="en-US"/>
          </a:p>
        </p:txBody>
      </p:sp>
    </p:spTree>
    <p:extLst>
      <p:ext uri="{BB962C8B-B14F-4D97-AF65-F5344CB8AC3E}">
        <p14:creationId xmlns:p14="http://schemas.microsoft.com/office/powerpoint/2010/main" val="191217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32" fill="hold"/>
                                        <p:tgtEl>
                                          <p:spTgt spid="2"/>
                                        </p:tgtEl>
                                      </p:cBhvr>
                                    </p:cmd>
                                  </p:childTnLst>
                                </p:cTn>
                              </p:par>
                              <p:par>
                                <p:cTn id="7" presetID="2" presetClass="mediacall" presetSubtype="0" fill="hold" nodeType="withEffect">
                                  <p:stCondLst>
                                    <p:cond delay="5700"/>
                                  </p:stCondLst>
                                  <p:childTnLst>
                                    <p:cmd type="call" cmd="togglePause">
                                      <p:cBhvr>
                                        <p:cTn id="8" dur="1" fill="hold"/>
                                        <p:tgtEl>
                                          <p:spTgt spid="2"/>
                                        </p:tgtEl>
                                      </p:cBhvr>
                                    </p:cmd>
                                  </p:childTnLst>
                                </p:cTn>
                              </p:par>
                              <p:par>
                                <p:cTn id="9" presetID="1" presetClass="entr" presetSubtype="0" fill="hold" grpId="1" nodeType="withEffect">
                                  <p:stCondLst>
                                    <p:cond delay="570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1" nodeType="withEffect">
                                  <p:stCondLst>
                                    <p:cond delay="570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
                                      <p:cBhvr>
                                        <p:cTn id="16" dur="1" fill="hold"/>
                                        <p:tgtEl>
                                          <p:spTgt spid="2"/>
                                        </p:tgtEl>
                                      </p:cBhvr>
                                    </p:cmd>
                                  </p:childTnLst>
                                </p:cTn>
                              </p:par>
                              <p:par>
                                <p:cTn id="17" presetID="10" presetClass="exit" presetSubtype="0" fill="hold" grpId="0" nodeType="with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par>
                                <p:cTn id="23" presetID="2" presetClass="mediacall" presetSubtype="0" fill="hold" nodeType="withEffect">
                                  <p:stCondLst>
                                    <p:cond delay="1600"/>
                                  </p:stCondLst>
                                  <p:childTnLst>
                                    <p:cmd type="call" cmd="togglePause">
                                      <p:cBhvr>
                                        <p:cTn id="24" dur="1" fill="hold"/>
                                        <p:tgtEl>
                                          <p:spTgt spid="2"/>
                                        </p:tgtEl>
                                      </p:cBhvr>
                                    </p:cmd>
                                  </p:childTnLst>
                                </p:cTn>
                              </p:par>
                            </p:childTnLst>
                          </p:cTn>
                        </p:par>
                        <p:par>
                          <p:cTn id="25" fill="hold">
                            <p:stCondLst>
                              <p:cond delay="160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
                                      <p:cBhvr>
                                        <p:cTn id="35" dur="1" fill="hold"/>
                                        <p:tgtEl>
                                          <p:spTgt spid="2"/>
                                        </p:tgtEl>
                                      </p:cBhvr>
                                    </p:cmd>
                                  </p:childTnLst>
                                </p:cTn>
                              </p:par>
                              <p:par>
                                <p:cTn id="36" presetID="10" presetClass="exit" presetSubtype="0" fill="hold" grpId="1" nodeType="with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0"/>
                                        </p:tgtEl>
                                      </p:cBhvr>
                                    </p:animEffect>
                                    <p:set>
                                      <p:cBhvr>
                                        <p:cTn id="41" dur="1" fill="hold">
                                          <p:stCondLst>
                                            <p:cond delay="499"/>
                                          </p:stCondLst>
                                        </p:cTn>
                                        <p:tgtEl>
                                          <p:spTgt spid="20"/>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par>
                                <p:cTn id="45" presetID="2" presetClass="mediacall" presetSubtype="0" fill="hold" nodeType="withEffect">
                                  <p:stCondLst>
                                    <p:cond delay="1800"/>
                                  </p:stCondLst>
                                  <p:childTnLst>
                                    <p:cmd type="call" cmd="togglePause">
                                      <p:cBhvr>
                                        <p:cTn id="46" dur="1" fill="hold"/>
                                        <p:tgtEl>
                                          <p:spTgt spid="2"/>
                                        </p:tgtEl>
                                      </p:cBhvr>
                                    </p:cmd>
                                  </p:childTnLst>
                                </p:cTn>
                              </p:par>
                            </p:childTnLst>
                          </p:cTn>
                        </p:par>
                        <p:par>
                          <p:cTn id="47" fill="hold">
                            <p:stCondLst>
                              <p:cond delay="1800"/>
                            </p:stCondLst>
                            <p:childTnLst>
                              <p:par>
                                <p:cTn id="48" presetID="1"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
                                      <p:cBhvr>
                                        <p:cTn id="55" dur="1" fill="hold"/>
                                        <p:tgtEl>
                                          <p:spTgt spid="2"/>
                                        </p:tgtEl>
                                      </p:cBhvr>
                                    </p:cmd>
                                  </p:childTnLst>
                                </p:cTn>
                              </p:par>
                              <p:par>
                                <p:cTn id="56" presetID="10" presetClass="exit" presetSubtype="0" fill="hold" grpId="1" nodeType="withEffect">
                                  <p:stCondLst>
                                    <p:cond delay="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par>
                                <p:cTn id="59" presetID="2" presetClass="mediacall" presetSubtype="0" fill="hold" nodeType="withEffect">
                                  <p:stCondLst>
                                    <p:cond delay="1700"/>
                                  </p:stCondLst>
                                  <p:childTnLst>
                                    <p:cmd type="call" cmd="togglePause">
                                      <p:cBhvr>
                                        <p:cTn id="60" dur="1" fill="hold"/>
                                        <p:tgtEl>
                                          <p:spTgt spid="2"/>
                                        </p:tgtEl>
                                      </p:cBhvr>
                                    </p:cmd>
                                  </p:childTnLst>
                                </p:cTn>
                              </p:par>
                              <p:par>
                                <p:cTn id="61" presetID="1" presetClass="entr" presetSubtype="0" fill="hold" grpId="0" nodeType="withEffect">
                                  <p:stCondLst>
                                    <p:cond delay="170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mediacall" presetSubtype="0" fill="hold" nodeType="clickEffect">
                                  <p:stCondLst>
                                    <p:cond delay="0"/>
                                  </p:stCondLst>
                                  <p:childTnLst>
                                    <p:cmd type="call" cmd="play">
                                      <p:cBhvr>
                                        <p:cTn id="66" dur="1" fill="hold"/>
                                        <p:tgtEl>
                                          <p:spTgt spid="2"/>
                                        </p:tgtEl>
                                      </p:cBhvr>
                                    </p:cmd>
                                  </p:childTnLst>
                                </p:cTn>
                              </p:par>
                              <p:par>
                                <p:cTn id="67" presetID="2" presetClass="mediacall" presetSubtype="0" fill="hold" nodeType="withEffect">
                                  <p:stCondLst>
                                    <p:cond delay="300"/>
                                  </p:stCondLst>
                                  <p:childTnLst>
                                    <p:cmd type="call" cmd="togglePause">
                                      <p:cBhvr>
                                        <p:cTn id="68" dur="1" fill="hold"/>
                                        <p:tgtEl>
                                          <p:spTgt spid="2"/>
                                        </p:tgtEl>
                                      </p:cBhvr>
                                    </p:cmd>
                                  </p:childTnLst>
                                </p:cTn>
                              </p:par>
                            </p:childTnLst>
                          </p:cTn>
                        </p:par>
                        <p:par>
                          <p:cTn id="69" fill="hold">
                            <p:stCondLst>
                              <p:cond delay="300"/>
                            </p:stCondLst>
                            <p:childTnLst>
                              <p:par>
                                <p:cTn id="70" presetID="1" presetClass="entr" presetSubtype="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2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26"/>
                                        </p:tgtEl>
                                      </p:cBhvr>
                                    </p:animEffect>
                                    <p:set>
                                      <p:cBhvr>
                                        <p:cTn id="78" dur="1" fill="hold">
                                          <p:stCondLst>
                                            <p:cond delay="499"/>
                                          </p:stCondLst>
                                        </p:cTn>
                                        <p:tgtEl>
                                          <p:spTgt spid="2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1"/>
                                        </p:tgtEl>
                                      </p:cBhvr>
                                    </p:animEffect>
                                    <p:set>
                                      <p:cBhvr>
                                        <p:cTn id="84" dur="1" fill="hold">
                                          <p:stCondLst>
                                            <p:cond delay="499"/>
                                          </p:stCondLst>
                                        </p:cTn>
                                        <p:tgtEl>
                                          <p:spTgt spid="21"/>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24"/>
                                        </p:tgtEl>
                                      </p:cBhvr>
                                    </p:animEffect>
                                    <p:set>
                                      <p:cBhvr>
                                        <p:cTn id="87" dur="1" fill="hold">
                                          <p:stCondLst>
                                            <p:cond delay="499"/>
                                          </p:stCondLst>
                                        </p:cTn>
                                        <p:tgtEl>
                                          <p:spTgt spid="24"/>
                                        </p:tgtEl>
                                        <p:attrNameLst>
                                          <p:attrName>style.visibility</p:attrName>
                                        </p:attrNameLst>
                                      </p:cBhvr>
                                      <p:to>
                                        <p:strVal val="hidden"/>
                                      </p:to>
                                    </p:set>
                                  </p:childTnLst>
                                </p:cTn>
                              </p:par>
                              <p:par>
                                <p:cTn id="88" presetID="1" presetClass="mediacall" presetSubtype="0" fill="hold" nodeType="withEffect">
                                  <p:stCondLst>
                                    <p:cond delay="0"/>
                                  </p:stCondLst>
                                  <p:childTnLst>
                                    <p:cmd type="call" cmd="play">
                                      <p:cBhvr>
                                        <p:cTn id="8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0" fill="hold" display="0">
                  <p:stCondLst>
                    <p:cond delay="indefinite"/>
                  </p:stCondLst>
                </p:cTn>
                <p:tgtEl>
                  <p:spTgt spid="2"/>
                </p:tgtEl>
              </p:cMediaNode>
            </p:video>
          </p:childTnLst>
        </p:cTn>
      </p:par>
    </p:tnLst>
    <p:bldLst>
      <p:bldP spid="14" grpId="0" animBg="1"/>
      <p:bldP spid="14" grpId="1" animBg="1"/>
      <p:bldP spid="15" grpId="0"/>
      <p:bldP spid="15" grpId="1"/>
      <p:bldP spid="20" grpId="0"/>
      <p:bldP spid="20" grpId="1"/>
      <p:bldP spid="23" grpId="0"/>
      <p:bldP spid="23" grpId="1"/>
      <p:bldP spid="24" grpId="0"/>
      <p:bldP spid="24" grpId="1"/>
      <p:bldP spid="26" grpId="0"/>
      <p:bldP spid="26" grpId="1"/>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97C2D2A-5CC7-44B6-9866-B4A1CBC92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777" y="388113"/>
            <a:ext cx="9454446" cy="6081773"/>
          </a:xfrm>
          <a:prstGeom prst="rect">
            <a:avLst/>
          </a:prstGeom>
        </p:spPr>
      </p:pic>
      <p:pic>
        <p:nvPicPr>
          <p:cNvPr id="2" name="Picture 1">
            <a:extLst>
              <a:ext uri="{FF2B5EF4-FFF2-40B4-BE49-F238E27FC236}">
                <a16:creationId xmlns:a16="http://schemas.microsoft.com/office/drawing/2014/main" id="{0C42493D-9DE6-4165-BE1C-425050C767D9}"/>
              </a:ext>
            </a:extLst>
          </p:cNvPr>
          <p:cNvPicPr>
            <a:picLocks noChangeAspect="1"/>
          </p:cNvPicPr>
          <p:nvPr/>
        </p:nvPicPr>
        <p:blipFill rotWithShape="1">
          <a:blip r:embed="rId4"/>
          <a:srcRect r="15832"/>
          <a:stretch/>
        </p:blipFill>
        <p:spPr>
          <a:xfrm>
            <a:off x="1551400" y="388114"/>
            <a:ext cx="7816553" cy="6081773"/>
          </a:xfrm>
          <a:prstGeom prst="rect">
            <a:avLst/>
          </a:prstGeom>
        </p:spPr>
      </p:pic>
      <p:grpSp>
        <p:nvGrpSpPr>
          <p:cNvPr id="32" name="Group 31">
            <a:extLst>
              <a:ext uri="{FF2B5EF4-FFF2-40B4-BE49-F238E27FC236}">
                <a16:creationId xmlns:a16="http://schemas.microsoft.com/office/drawing/2014/main" id="{76A2B1C5-87A6-4D94-BABD-8722AEC02631}"/>
              </a:ext>
            </a:extLst>
          </p:cNvPr>
          <p:cNvGrpSpPr/>
          <p:nvPr/>
        </p:nvGrpSpPr>
        <p:grpSpPr>
          <a:xfrm>
            <a:off x="8242105" y="1975170"/>
            <a:ext cx="1914526" cy="2587083"/>
            <a:chOff x="7162605" y="1975169"/>
            <a:chExt cx="1914526" cy="2587083"/>
          </a:xfrm>
        </p:grpSpPr>
        <p:grpSp>
          <p:nvGrpSpPr>
            <p:cNvPr id="12" name="Group 11">
              <a:extLst>
                <a:ext uri="{FF2B5EF4-FFF2-40B4-BE49-F238E27FC236}">
                  <a16:creationId xmlns:a16="http://schemas.microsoft.com/office/drawing/2014/main" id="{4D195C77-0DDA-4DF2-A4BF-C118113ABBA3}"/>
                </a:ext>
              </a:extLst>
            </p:cNvPr>
            <p:cNvGrpSpPr/>
            <p:nvPr/>
          </p:nvGrpSpPr>
          <p:grpSpPr>
            <a:xfrm>
              <a:off x="7162605" y="1975169"/>
              <a:ext cx="401996" cy="2587083"/>
              <a:chOff x="7077075" y="1471961"/>
              <a:chExt cx="401996" cy="2587083"/>
            </a:xfrm>
            <a:effectLst>
              <a:outerShdw blurRad="50800" dist="38100" dir="2700000" algn="tl" rotWithShape="0">
                <a:prstClr val="black">
                  <a:alpha val="40000"/>
                </a:prstClr>
              </a:outerShdw>
            </a:effectLst>
          </p:grpSpPr>
          <p:sp>
            <p:nvSpPr>
              <p:cNvPr id="6" name="Freeform: Shape 5">
                <a:extLst>
                  <a:ext uri="{FF2B5EF4-FFF2-40B4-BE49-F238E27FC236}">
                    <a16:creationId xmlns:a16="http://schemas.microsoft.com/office/drawing/2014/main" id="{0224A023-C116-4AF6-9DE0-4BDAC0B5AB73}"/>
                  </a:ext>
                </a:extLst>
              </p:cNvPr>
              <p:cNvSpPr/>
              <p:nvPr/>
            </p:nvSpPr>
            <p:spPr>
              <a:xfrm>
                <a:off x="7122232" y="1471961"/>
                <a:ext cx="356839" cy="2587083"/>
              </a:xfrm>
              <a:custGeom>
                <a:avLst/>
                <a:gdLst>
                  <a:gd name="connsiteX0" fmla="*/ 356839 w 356839"/>
                  <a:gd name="connsiteY0" fmla="*/ 2587083 h 2587083"/>
                  <a:gd name="connsiteX1" fmla="*/ 0 w 356839"/>
                  <a:gd name="connsiteY1" fmla="*/ 0 h 2587083"/>
                </a:gdLst>
                <a:ahLst/>
                <a:cxnLst>
                  <a:cxn ang="0">
                    <a:pos x="connsiteX0" y="connsiteY0"/>
                  </a:cxn>
                  <a:cxn ang="0">
                    <a:pos x="connsiteX1" y="connsiteY1"/>
                  </a:cxn>
                </a:cxnLst>
                <a:rect l="l" t="t" r="r" b="b"/>
                <a:pathLst>
                  <a:path w="356839" h="2587083">
                    <a:moveTo>
                      <a:pt x="356839" y="2587083"/>
                    </a:moveTo>
                    <a:cubicBezTo>
                      <a:pt x="301083" y="1655956"/>
                      <a:pt x="245327" y="724829"/>
                      <a:pt x="0" y="0"/>
                    </a:cubicBezTo>
                  </a:path>
                </a:pathLst>
              </a:custGeom>
              <a:noFill/>
              <a:ln w="60325">
                <a:gradFill>
                  <a:gsLst>
                    <a:gs pos="92000">
                      <a:schemeClr val="accent1">
                        <a:lumMod val="5000"/>
                        <a:lumOff val="95000"/>
                      </a:schemeClr>
                    </a:gs>
                    <a:gs pos="55000">
                      <a:srgbClr val="00B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p:txBody>
          </p:sp>
          <p:cxnSp>
            <p:nvCxnSpPr>
              <p:cNvPr id="8" name="Straight Connector 7">
                <a:extLst>
                  <a:ext uri="{FF2B5EF4-FFF2-40B4-BE49-F238E27FC236}">
                    <a16:creationId xmlns:a16="http://schemas.microsoft.com/office/drawing/2014/main" id="{54AA2C46-A1B5-4AF1-A47F-E6DA35DC73F1}"/>
                  </a:ext>
                </a:extLst>
              </p:cNvPr>
              <p:cNvCxnSpPr>
                <a:stCxn id="6" idx="1"/>
              </p:cNvCxnSpPr>
              <p:nvPr/>
            </p:nvCxnSpPr>
            <p:spPr>
              <a:xfrm flipH="1">
                <a:off x="7077075" y="1471961"/>
                <a:ext cx="45157" cy="182214"/>
              </a:xfrm>
              <a:prstGeom prst="line">
                <a:avLst/>
              </a:prstGeom>
              <a:ln w="603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7D0200-1ECD-4A27-8019-65521B71F0BC}"/>
                  </a:ext>
                </a:extLst>
              </p:cNvPr>
              <p:cNvCxnSpPr>
                <a:cxnSpLocks/>
                <a:stCxn id="6" idx="1"/>
              </p:cNvCxnSpPr>
              <p:nvPr/>
            </p:nvCxnSpPr>
            <p:spPr>
              <a:xfrm>
                <a:off x="7122232" y="1471961"/>
                <a:ext cx="124797" cy="128239"/>
              </a:xfrm>
              <a:prstGeom prst="line">
                <a:avLst/>
              </a:prstGeom>
              <a:ln w="6032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7B38111-4050-47AE-9E3D-A7BD2547702A}"/>
                </a:ext>
              </a:extLst>
            </p:cNvPr>
            <p:cNvSpPr txBox="1"/>
            <p:nvPr/>
          </p:nvSpPr>
          <p:spPr>
            <a:xfrm>
              <a:off x="7424283" y="2078156"/>
              <a:ext cx="1652848" cy="1077218"/>
            </a:xfrm>
            <a:prstGeom prst="rect">
              <a:avLst/>
            </a:prstGeom>
            <a:noFill/>
            <a:effectLst/>
          </p:spPr>
          <p:txBody>
            <a:bodyPr wrap="square" rtlCol="0">
              <a:spAutoFit/>
            </a:bodyPr>
            <a:lstStyle/>
            <a:p>
              <a:r>
                <a:rPr lang="en-US" sz="3200" b="1" dirty="0">
                  <a:solidFill>
                    <a:srgbClr val="00B0F0"/>
                  </a:solidFill>
                </a:rPr>
                <a:t>virgin loading</a:t>
              </a:r>
            </a:p>
          </p:txBody>
        </p:sp>
      </p:grpSp>
      <p:grpSp>
        <p:nvGrpSpPr>
          <p:cNvPr id="28" name="Group 27">
            <a:extLst>
              <a:ext uri="{FF2B5EF4-FFF2-40B4-BE49-F238E27FC236}">
                <a16:creationId xmlns:a16="http://schemas.microsoft.com/office/drawing/2014/main" id="{E9B65C58-7066-42EC-9487-7177BE3637CF}"/>
              </a:ext>
            </a:extLst>
          </p:cNvPr>
          <p:cNvGrpSpPr/>
          <p:nvPr/>
        </p:nvGrpSpPr>
        <p:grpSpPr>
          <a:xfrm>
            <a:off x="3378530" y="1120305"/>
            <a:ext cx="6643542" cy="2327456"/>
            <a:chOff x="2273630" y="1120305"/>
            <a:chExt cx="6643542" cy="2327456"/>
          </a:xfrm>
        </p:grpSpPr>
        <p:grpSp>
          <p:nvGrpSpPr>
            <p:cNvPr id="20" name="Group 19">
              <a:extLst>
                <a:ext uri="{FF2B5EF4-FFF2-40B4-BE49-F238E27FC236}">
                  <a16:creationId xmlns:a16="http://schemas.microsoft.com/office/drawing/2014/main" id="{F4799061-2703-451A-9334-F6630682AF67}"/>
                </a:ext>
              </a:extLst>
            </p:cNvPr>
            <p:cNvGrpSpPr/>
            <p:nvPr/>
          </p:nvGrpSpPr>
          <p:grpSpPr>
            <a:xfrm rot="21428970">
              <a:off x="3150728" y="1120305"/>
              <a:ext cx="5766444" cy="1578962"/>
              <a:chOff x="3141792" y="900713"/>
              <a:chExt cx="5766444" cy="1578962"/>
            </a:xfrm>
          </p:grpSpPr>
          <p:sp>
            <p:nvSpPr>
              <p:cNvPr id="14" name="Arc 13">
                <a:extLst>
                  <a:ext uri="{FF2B5EF4-FFF2-40B4-BE49-F238E27FC236}">
                    <a16:creationId xmlns:a16="http://schemas.microsoft.com/office/drawing/2014/main" id="{3E8FB31D-2F15-439E-ADBD-3A09C3A4F6EA}"/>
                  </a:ext>
                </a:extLst>
              </p:cNvPr>
              <p:cNvSpPr/>
              <p:nvPr/>
            </p:nvSpPr>
            <p:spPr>
              <a:xfrm rot="9839061">
                <a:off x="3141792" y="900713"/>
                <a:ext cx="5766444" cy="1100840"/>
              </a:xfrm>
              <a:prstGeom prst="arc">
                <a:avLst>
                  <a:gd name="adj1" fmla="val 13302342"/>
                  <a:gd name="adj2" fmla="val 21415274"/>
                </a:avLst>
              </a:prstGeom>
              <a:ln w="60325">
                <a:gradFill>
                  <a:gsLst>
                    <a:gs pos="0">
                      <a:srgbClr val="00B0F0"/>
                    </a:gs>
                    <a:gs pos="100000">
                      <a:srgbClr val="CC00FF"/>
                    </a:gs>
                  </a:gsLst>
                  <a:lin ang="0" scaled="0"/>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BF3BE4E7-C12D-4C1C-BCD4-E81D2294A7B3}"/>
                  </a:ext>
                </a:extLst>
              </p:cNvPr>
              <p:cNvCxnSpPr>
                <a:stCxn id="14" idx="2"/>
              </p:cNvCxnSpPr>
              <p:nvPr/>
            </p:nvCxnSpPr>
            <p:spPr>
              <a:xfrm flipV="1">
                <a:off x="3398733" y="2298700"/>
                <a:ext cx="150917" cy="61578"/>
              </a:xfrm>
              <a:prstGeom prst="line">
                <a:avLst/>
              </a:prstGeom>
              <a:ln w="38100">
                <a:solidFill>
                  <a:srgbClr val="CC00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624F42-64BE-4A87-9347-911DBADFEA68}"/>
                  </a:ext>
                </a:extLst>
              </p:cNvPr>
              <p:cNvCxnSpPr>
                <a:cxnSpLocks/>
              </p:cNvCxnSpPr>
              <p:nvPr/>
            </p:nvCxnSpPr>
            <p:spPr>
              <a:xfrm>
                <a:off x="3398733" y="2360278"/>
                <a:ext cx="119167" cy="119397"/>
              </a:xfrm>
              <a:prstGeom prst="line">
                <a:avLst/>
              </a:prstGeom>
              <a:ln w="38100">
                <a:solidFill>
                  <a:srgbClr val="CC00F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4230A385-4AC9-450D-870A-8A259BEAFC7D}"/>
                </a:ext>
              </a:extLst>
            </p:cNvPr>
            <p:cNvSpPr txBox="1"/>
            <p:nvPr/>
          </p:nvSpPr>
          <p:spPr>
            <a:xfrm>
              <a:off x="2273630" y="2862986"/>
              <a:ext cx="1874231" cy="584775"/>
            </a:xfrm>
            <a:prstGeom prst="rect">
              <a:avLst/>
            </a:prstGeom>
            <a:noFill/>
            <a:effectLst/>
          </p:spPr>
          <p:txBody>
            <a:bodyPr wrap="none" rtlCol="0">
              <a:spAutoFit/>
            </a:bodyPr>
            <a:lstStyle/>
            <a:p>
              <a:r>
                <a:rPr lang="en-US" sz="3200" b="1" dirty="0">
                  <a:solidFill>
                    <a:srgbClr val="CC00FF"/>
                  </a:solidFill>
                </a:rPr>
                <a:t>unloading</a:t>
              </a:r>
            </a:p>
          </p:txBody>
        </p:sp>
      </p:grpSp>
      <p:grpSp>
        <p:nvGrpSpPr>
          <p:cNvPr id="27" name="Group 26">
            <a:extLst>
              <a:ext uri="{FF2B5EF4-FFF2-40B4-BE49-F238E27FC236}">
                <a16:creationId xmlns:a16="http://schemas.microsoft.com/office/drawing/2014/main" id="{150069FC-AA4E-463B-8B82-82AD8468F7C1}"/>
              </a:ext>
            </a:extLst>
          </p:cNvPr>
          <p:cNvGrpSpPr/>
          <p:nvPr/>
        </p:nvGrpSpPr>
        <p:grpSpPr>
          <a:xfrm>
            <a:off x="2370723" y="1545223"/>
            <a:ext cx="5766444" cy="1578962"/>
            <a:chOff x="1170864" y="1324485"/>
            <a:chExt cx="5766444" cy="1578962"/>
          </a:xfrm>
        </p:grpSpPr>
        <p:grpSp>
          <p:nvGrpSpPr>
            <p:cNvPr id="22" name="Group 21">
              <a:extLst>
                <a:ext uri="{FF2B5EF4-FFF2-40B4-BE49-F238E27FC236}">
                  <a16:creationId xmlns:a16="http://schemas.microsoft.com/office/drawing/2014/main" id="{B58E57D1-8A3B-4D49-B24C-4F0B57524EF4}"/>
                </a:ext>
              </a:extLst>
            </p:cNvPr>
            <p:cNvGrpSpPr/>
            <p:nvPr/>
          </p:nvGrpSpPr>
          <p:grpSpPr>
            <a:xfrm rot="20183634" flipH="1">
              <a:off x="1170864" y="1324485"/>
              <a:ext cx="5766444" cy="1578962"/>
              <a:chOff x="3141792" y="900713"/>
              <a:chExt cx="5766444" cy="1578962"/>
            </a:xfrm>
          </p:grpSpPr>
          <p:sp>
            <p:nvSpPr>
              <p:cNvPr id="23" name="Arc 22">
                <a:extLst>
                  <a:ext uri="{FF2B5EF4-FFF2-40B4-BE49-F238E27FC236}">
                    <a16:creationId xmlns:a16="http://schemas.microsoft.com/office/drawing/2014/main" id="{A78589E8-5194-4CBB-B763-7C81B51B4F0D}"/>
                  </a:ext>
                </a:extLst>
              </p:cNvPr>
              <p:cNvSpPr/>
              <p:nvPr/>
            </p:nvSpPr>
            <p:spPr>
              <a:xfrm rot="9839061">
                <a:off x="3141792" y="900713"/>
                <a:ext cx="5766444" cy="1100840"/>
              </a:xfrm>
              <a:prstGeom prst="arc">
                <a:avLst>
                  <a:gd name="adj1" fmla="val 13302342"/>
                  <a:gd name="adj2" fmla="val 21415274"/>
                </a:avLst>
              </a:prstGeom>
              <a:ln w="60325">
                <a:gradFill>
                  <a:gsLst>
                    <a:gs pos="100000">
                      <a:srgbClr val="00B0F0"/>
                    </a:gs>
                    <a:gs pos="0">
                      <a:srgbClr val="CC00FF"/>
                    </a:gs>
                  </a:gsLst>
                  <a:lin ang="0" scaled="0"/>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22D03E5-3AC0-4532-947F-A48504960045}"/>
                  </a:ext>
                </a:extLst>
              </p:cNvPr>
              <p:cNvCxnSpPr>
                <a:stCxn id="23" idx="2"/>
              </p:cNvCxnSpPr>
              <p:nvPr/>
            </p:nvCxnSpPr>
            <p:spPr>
              <a:xfrm flipV="1">
                <a:off x="3398733" y="2298700"/>
                <a:ext cx="150917" cy="61578"/>
              </a:xfrm>
              <a:prstGeom prst="line">
                <a:avLst/>
              </a:prstGeom>
              <a:ln w="3810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5364EA-F90D-42AE-AA3A-E2D262E4C47D}"/>
                  </a:ext>
                </a:extLst>
              </p:cNvPr>
              <p:cNvCxnSpPr>
                <a:cxnSpLocks/>
              </p:cNvCxnSpPr>
              <p:nvPr/>
            </p:nvCxnSpPr>
            <p:spPr>
              <a:xfrm>
                <a:off x="3398733" y="2360278"/>
                <a:ext cx="119167" cy="119397"/>
              </a:xfrm>
              <a:prstGeom prst="line">
                <a:avLst/>
              </a:prstGeom>
              <a:ln w="38100">
                <a:solidFill>
                  <a:srgbClr val="00B0F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73BD28C9-3A4C-450C-9929-2000275A2E91}"/>
                </a:ext>
              </a:extLst>
            </p:cNvPr>
            <p:cNvSpPr txBox="1"/>
            <p:nvPr/>
          </p:nvSpPr>
          <p:spPr>
            <a:xfrm rot="20721049">
              <a:off x="4685983" y="1519331"/>
              <a:ext cx="1770036" cy="584775"/>
            </a:xfrm>
            <a:prstGeom prst="rect">
              <a:avLst/>
            </a:prstGeom>
            <a:noFill/>
            <a:effectLst/>
          </p:spPr>
          <p:txBody>
            <a:bodyPr wrap="none" rtlCol="0">
              <a:spAutoFit/>
            </a:bodyPr>
            <a:lstStyle/>
            <a:p>
              <a:r>
                <a:rPr lang="en-US" sz="3200" b="1" dirty="0">
                  <a:solidFill>
                    <a:srgbClr val="00B0F0"/>
                  </a:solidFill>
                </a:rPr>
                <a:t>reloading</a:t>
              </a:r>
            </a:p>
          </p:txBody>
        </p:sp>
      </p:grpSp>
      <p:pic>
        <p:nvPicPr>
          <p:cNvPr id="34" name="Picture 33" hidden="1">
            <a:extLst>
              <a:ext uri="{FF2B5EF4-FFF2-40B4-BE49-F238E27FC236}">
                <a16:creationId xmlns:a16="http://schemas.microsoft.com/office/drawing/2014/main" id="{04F7C977-ABC1-411B-B0FC-DD786A7E1B8D}"/>
              </a:ext>
            </a:extLst>
          </p:cNvPr>
          <p:cNvPicPr>
            <a:picLocks noChangeAspect="1"/>
          </p:cNvPicPr>
          <p:nvPr/>
        </p:nvPicPr>
        <p:blipFill>
          <a:blip r:embed="rId5"/>
          <a:stretch>
            <a:fillRect/>
          </a:stretch>
        </p:blipFill>
        <p:spPr>
          <a:xfrm>
            <a:off x="1557879" y="375334"/>
            <a:ext cx="9286909" cy="6081773"/>
          </a:xfrm>
          <a:prstGeom prst="rect">
            <a:avLst/>
          </a:prstGeom>
        </p:spPr>
      </p:pic>
      <p:sp>
        <p:nvSpPr>
          <p:cNvPr id="35" name="TextBox 34" hidden="1">
            <a:extLst>
              <a:ext uri="{FF2B5EF4-FFF2-40B4-BE49-F238E27FC236}">
                <a16:creationId xmlns:a16="http://schemas.microsoft.com/office/drawing/2014/main" id="{CA4E42F1-0167-42C0-A9BC-D605B9673CA0}"/>
              </a:ext>
            </a:extLst>
          </p:cNvPr>
          <p:cNvSpPr txBox="1"/>
          <p:nvPr/>
        </p:nvSpPr>
        <p:spPr>
          <a:xfrm rot="16200000">
            <a:off x="9156701" y="2501901"/>
            <a:ext cx="2467342" cy="646331"/>
          </a:xfrm>
          <a:prstGeom prst="rect">
            <a:avLst/>
          </a:prstGeom>
          <a:solidFill>
            <a:schemeClr val="bg1"/>
          </a:solidFill>
        </p:spPr>
        <p:txBody>
          <a:bodyPr wrap="none" rtlCol="0">
            <a:spAutoFit/>
          </a:bodyPr>
          <a:lstStyle/>
          <a:p>
            <a:r>
              <a:rPr lang="en-US" sz="3600" dirty="0"/>
              <a:t>Stress (MPa)</a:t>
            </a:r>
          </a:p>
        </p:txBody>
      </p:sp>
      <p:sp>
        <p:nvSpPr>
          <p:cNvPr id="3" name="TextBox 2" hidden="1">
            <a:extLst>
              <a:ext uri="{FF2B5EF4-FFF2-40B4-BE49-F238E27FC236}">
                <a16:creationId xmlns:a16="http://schemas.microsoft.com/office/drawing/2014/main" id="{21F372EB-7A05-4492-8F9C-339CBCDF313E}"/>
              </a:ext>
            </a:extLst>
          </p:cNvPr>
          <p:cNvSpPr txBox="1"/>
          <p:nvPr/>
        </p:nvSpPr>
        <p:spPr>
          <a:xfrm rot="16200000">
            <a:off x="-582280" y="2709011"/>
            <a:ext cx="4749338" cy="646331"/>
          </a:xfrm>
          <a:prstGeom prst="rect">
            <a:avLst/>
          </a:prstGeom>
          <a:solidFill>
            <a:schemeClr val="bg1"/>
          </a:solidFill>
        </p:spPr>
        <p:txBody>
          <a:bodyPr wrap="square" rtlCol="0">
            <a:spAutoFit/>
          </a:bodyPr>
          <a:lstStyle/>
          <a:p>
            <a:pPr algn="ctr"/>
            <a:r>
              <a:rPr lang="en-US" sz="3600" dirty="0"/>
              <a:t>total chromatic change</a:t>
            </a:r>
          </a:p>
        </p:txBody>
      </p:sp>
      <mc:AlternateContent xmlns:mc="http://schemas.openxmlformats.org/markup-compatibility/2006">
        <mc:Choice xmlns:a14="http://schemas.microsoft.com/office/drawing/2010/main" Requires="a14">
          <p:sp>
            <p:nvSpPr>
              <p:cNvPr id="4" name="TextBox 3" hidden="1">
                <a:extLst>
                  <a:ext uri="{FF2B5EF4-FFF2-40B4-BE49-F238E27FC236}">
                    <a16:creationId xmlns:a16="http://schemas.microsoft.com/office/drawing/2014/main" id="{B498CD0A-2815-43C2-B0EC-835169EB4C43}"/>
                  </a:ext>
                </a:extLst>
              </p:cNvPr>
              <p:cNvSpPr txBox="1"/>
              <p:nvPr/>
            </p:nvSpPr>
            <p:spPr>
              <a:xfrm>
                <a:off x="3419014" y="5823556"/>
                <a:ext cx="4986539" cy="64633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b="1" i="1" dirty="0">
                              <a:solidFill>
                                <a:srgbClr val="00B050"/>
                              </a:solidFill>
                              <a:latin typeface="Cambria Math" panose="02040503050406030204" pitchFamily="18" charset="0"/>
                            </a:rPr>
                          </m:ctrlPr>
                        </m:sSubPr>
                        <m:e>
                          <m:r>
                            <a:rPr lang="en-US" sz="3600" b="1" i="1" dirty="0">
                              <a:solidFill>
                                <a:srgbClr val="00B050"/>
                              </a:solidFill>
                              <a:latin typeface="Cambria Math" panose="02040503050406030204" pitchFamily="18" charset="0"/>
                            </a:rPr>
                            <m:t>𝑮</m:t>
                          </m:r>
                        </m:e>
                        <m:sub>
                          <m:r>
                            <a:rPr lang="en-US" sz="3600" b="1" i="1" dirty="0">
                              <a:solidFill>
                                <a:srgbClr val="00B050"/>
                              </a:solidFill>
                              <a:latin typeface="Cambria Math" panose="02040503050406030204" pitchFamily="18" charset="0"/>
                            </a:rPr>
                            <m:t>𝒓𝒂𝒕𝒊𝒐</m:t>
                          </m:r>
                        </m:sub>
                      </m:sSub>
                    </m:oMath>
                  </m:oMathPara>
                </a14:m>
                <a:endParaRPr lang="en-US" sz="3600" b="1" dirty="0"/>
              </a:p>
            </p:txBody>
          </p:sp>
        </mc:Choice>
        <mc:Fallback>
          <p:sp>
            <p:nvSpPr>
              <p:cNvPr id="4" name="TextBox 3" hidden="1">
                <a:extLst>
                  <a:ext uri="{FF2B5EF4-FFF2-40B4-BE49-F238E27FC236}">
                    <a16:creationId xmlns:a16="http://schemas.microsoft.com/office/drawing/2014/main" id="{B498CD0A-2815-43C2-B0EC-835169EB4C43}"/>
                  </a:ext>
                </a:extLst>
              </p:cNvPr>
              <p:cNvSpPr txBox="1">
                <a:spLocks noRot="1" noChangeAspect="1" noMove="1" noResize="1" noEditPoints="1" noAdjustHandles="1" noChangeArrowheads="1" noChangeShapeType="1" noTextEdit="1"/>
              </p:cNvSpPr>
              <p:nvPr/>
            </p:nvSpPr>
            <p:spPr>
              <a:xfrm>
                <a:off x="3419014" y="5823556"/>
                <a:ext cx="4986539" cy="646331"/>
              </a:xfrm>
              <a:prstGeom prst="rect">
                <a:avLst/>
              </a:prstGeom>
              <a:blipFill>
                <a:blip r:embed="rId6"/>
                <a:stretch>
                  <a:fillRect/>
                </a:stretch>
              </a:blipFill>
            </p:spPr>
            <p:txBody>
              <a:bodyPr/>
              <a:lstStyle/>
              <a:p>
                <a:r>
                  <a:rPr lang="en-US">
                    <a:noFill/>
                  </a:rPr>
                  <a:t> </a:t>
                </a:r>
              </a:p>
            </p:txBody>
          </p:sp>
        </mc:Fallback>
      </mc:AlternateContent>
      <p:sp>
        <p:nvSpPr>
          <p:cNvPr id="5" name="Slide Number Placeholder 4" hidden="1">
            <a:extLst>
              <a:ext uri="{FF2B5EF4-FFF2-40B4-BE49-F238E27FC236}">
                <a16:creationId xmlns:a16="http://schemas.microsoft.com/office/drawing/2014/main" id="{2869ABFE-C353-4B8D-9E85-42D1C1BE9B2E}"/>
              </a:ext>
            </a:extLst>
          </p:cNvPr>
          <p:cNvSpPr>
            <a:spLocks noGrp="1"/>
          </p:cNvSpPr>
          <p:nvPr>
            <p:ph type="sldNum" sz="quarter" idx="12"/>
          </p:nvPr>
        </p:nvSpPr>
        <p:spPr/>
        <p:txBody>
          <a:bodyPr/>
          <a:lstStyle/>
          <a:p>
            <a:fld id="{4C5596C5-3984-4C31-8A22-A04F22FF6273}" type="slidenum">
              <a:rPr lang="en-US" smtClean="0"/>
              <a:t>27</a:t>
            </a:fld>
            <a:endParaRPr lang="en-US"/>
          </a:p>
        </p:txBody>
      </p:sp>
    </p:spTree>
    <p:extLst>
      <p:ext uri="{BB962C8B-B14F-4D97-AF65-F5344CB8AC3E}">
        <p14:creationId xmlns:p14="http://schemas.microsoft.com/office/powerpoint/2010/main" val="1670112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8"/>
                                        </p:tgtEl>
                                      </p:cBhvr>
                                    </p:animEffect>
                                    <p:set>
                                      <p:cBhvr>
                                        <p:cTn id="31" dur="1" fill="hold">
                                          <p:stCondLst>
                                            <p:cond delay="499"/>
                                          </p:stCondLst>
                                        </p:cTn>
                                        <p:tgtEl>
                                          <p:spTgt spid="2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8A2FEA-ACB2-4CB0-9146-FEDCE05B1600}"/>
              </a:ext>
            </a:extLst>
          </p:cNvPr>
          <p:cNvSpPr>
            <a:spLocks noGrp="1"/>
          </p:cNvSpPr>
          <p:nvPr>
            <p:ph type="sldNum" sz="quarter" idx="12"/>
          </p:nvPr>
        </p:nvSpPr>
        <p:spPr/>
        <p:txBody>
          <a:bodyPr/>
          <a:lstStyle/>
          <a:p>
            <a:fld id="{B7C956DB-C67A-44BE-92A1-614D581E0BB8}" type="slidenum">
              <a:rPr lang="en-US" smtClean="0"/>
              <a:t>28</a:t>
            </a:fld>
            <a:endParaRPr lang="en-US"/>
          </a:p>
        </p:txBody>
      </p:sp>
      <p:sp>
        <p:nvSpPr>
          <p:cNvPr id="5" name="Title 1">
            <a:extLst>
              <a:ext uri="{FF2B5EF4-FFF2-40B4-BE49-F238E27FC236}">
                <a16:creationId xmlns:a16="http://schemas.microsoft.com/office/drawing/2014/main" id="{A554F1C0-C292-46C0-A13C-B9D0EE12471D}"/>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6" name="TextBox 5">
            <a:extLst>
              <a:ext uri="{FF2B5EF4-FFF2-40B4-BE49-F238E27FC236}">
                <a16:creationId xmlns:a16="http://schemas.microsoft.com/office/drawing/2014/main" id="{A1AC8030-103B-41B9-840B-7321379072B2}"/>
              </a:ext>
            </a:extLst>
          </p:cNvPr>
          <p:cNvSpPr txBox="1"/>
          <p:nvPr/>
        </p:nvSpPr>
        <p:spPr>
          <a:xfrm>
            <a:off x="0" y="812800"/>
            <a:ext cx="2308645" cy="523220"/>
          </a:xfrm>
          <a:prstGeom prst="rect">
            <a:avLst/>
          </a:prstGeom>
          <a:solidFill>
            <a:srgbClr val="CC99FF"/>
          </a:solidFill>
        </p:spPr>
        <p:txBody>
          <a:bodyPr wrap="none" rtlCol="0">
            <a:spAutoFit/>
          </a:bodyPr>
          <a:lstStyle/>
          <a:p>
            <a:r>
              <a:rPr lang="en-US" sz="2800" dirty="0"/>
              <a:t>color mapping</a:t>
            </a:r>
          </a:p>
        </p:txBody>
      </p:sp>
      <p:pic>
        <p:nvPicPr>
          <p:cNvPr id="2" name="Picture 1">
            <a:extLst>
              <a:ext uri="{FF2B5EF4-FFF2-40B4-BE49-F238E27FC236}">
                <a16:creationId xmlns:a16="http://schemas.microsoft.com/office/drawing/2014/main" id="{F34EC743-0DCF-4BBD-A8A2-D9DA528B1F19}"/>
              </a:ext>
            </a:extLst>
          </p:cNvPr>
          <p:cNvPicPr>
            <a:picLocks noChangeAspect="1"/>
          </p:cNvPicPr>
          <p:nvPr/>
        </p:nvPicPr>
        <p:blipFill>
          <a:blip r:embed="rId2"/>
          <a:stretch>
            <a:fillRect/>
          </a:stretch>
        </p:blipFill>
        <p:spPr>
          <a:xfrm>
            <a:off x="182742" y="1381125"/>
            <a:ext cx="7102115" cy="5340350"/>
          </a:xfrm>
          <a:prstGeom prst="rect">
            <a:avLst/>
          </a:prstGeom>
        </p:spPr>
      </p:pic>
      <p:sp>
        <p:nvSpPr>
          <p:cNvPr id="3" name="TextBox 2">
            <a:extLst>
              <a:ext uri="{FF2B5EF4-FFF2-40B4-BE49-F238E27FC236}">
                <a16:creationId xmlns:a16="http://schemas.microsoft.com/office/drawing/2014/main" id="{F3C962D7-C6BF-46CD-8B48-111DDB891AEC}"/>
              </a:ext>
            </a:extLst>
          </p:cNvPr>
          <p:cNvSpPr txBox="1"/>
          <p:nvPr/>
        </p:nvSpPr>
        <p:spPr>
          <a:xfrm>
            <a:off x="2108200" y="2148820"/>
            <a:ext cx="1949573" cy="523220"/>
          </a:xfrm>
          <a:prstGeom prst="rect">
            <a:avLst/>
          </a:prstGeom>
          <a:noFill/>
        </p:spPr>
        <p:txBody>
          <a:bodyPr wrap="none" rtlCol="0">
            <a:spAutoFit/>
          </a:bodyPr>
          <a:lstStyle/>
          <a:p>
            <a:r>
              <a:rPr lang="en-US" sz="2800" dirty="0"/>
              <a:t>Instron data</a:t>
            </a:r>
          </a:p>
        </p:txBody>
      </p:sp>
      <p:cxnSp>
        <p:nvCxnSpPr>
          <p:cNvPr id="10" name="Straight Arrow Connector 9">
            <a:extLst>
              <a:ext uri="{FF2B5EF4-FFF2-40B4-BE49-F238E27FC236}">
                <a16:creationId xmlns:a16="http://schemas.microsoft.com/office/drawing/2014/main" id="{DAECC52F-E441-4790-8165-691934AC3191}"/>
              </a:ext>
            </a:extLst>
          </p:cNvPr>
          <p:cNvCxnSpPr>
            <a:cxnSpLocks/>
          </p:cNvCxnSpPr>
          <p:nvPr/>
        </p:nvCxnSpPr>
        <p:spPr>
          <a:xfrm>
            <a:off x="6451600" y="2032000"/>
            <a:ext cx="1682629"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809CEFC-46E6-44A2-8F8F-FB0E5210E856}"/>
              </a:ext>
            </a:extLst>
          </p:cNvPr>
          <p:cNvSpPr txBox="1"/>
          <p:nvPr/>
        </p:nvSpPr>
        <p:spPr>
          <a:xfrm>
            <a:off x="8229601" y="1381125"/>
            <a:ext cx="3238500" cy="1815882"/>
          </a:xfrm>
          <a:prstGeom prst="rect">
            <a:avLst/>
          </a:prstGeom>
          <a:noFill/>
        </p:spPr>
        <p:txBody>
          <a:bodyPr wrap="square" rtlCol="0">
            <a:spAutoFit/>
          </a:bodyPr>
          <a:lstStyle/>
          <a:p>
            <a:r>
              <a:rPr lang="en-US" sz="2800" dirty="0"/>
              <a:t>synchronized and interpolated with video data</a:t>
            </a:r>
          </a:p>
          <a:p>
            <a:r>
              <a:rPr lang="en-US" sz="2800" dirty="0"/>
              <a:t>MATLAB “spline” </a:t>
            </a:r>
            <a:r>
              <a:rPr lang="en-US" sz="2800" dirty="0" err="1"/>
              <a:t>fcn</a:t>
            </a:r>
            <a:endParaRPr lang="en-US" sz="2800" dirty="0"/>
          </a:p>
        </p:txBody>
      </p:sp>
    </p:spTree>
    <p:extLst>
      <p:ext uri="{BB962C8B-B14F-4D97-AF65-F5344CB8AC3E}">
        <p14:creationId xmlns:p14="http://schemas.microsoft.com/office/powerpoint/2010/main" val="1941691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BC6E42-8871-485A-AE82-7F3B01F21A84}"/>
              </a:ext>
            </a:extLst>
          </p:cNvPr>
          <p:cNvSpPr>
            <a:spLocks noGrp="1"/>
          </p:cNvSpPr>
          <p:nvPr>
            <p:ph type="sldNum" sz="quarter" idx="12"/>
          </p:nvPr>
        </p:nvSpPr>
        <p:spPr/>
        <p:txBody>
          <a:bodyPr/>
          <a:lstStyle/>
          <a:p>
            <a:fld id="{B7C956DB-C67A-44BE-92A1-614D581E0BB8}" type="slidenum">
              <a:rPr lang="en-US" smtClean="0"/>
              <a:t>29</a:t>
            </a:fld>
            <a:endParaRPr lang="en-US" dirty="0"/>
          </a:p>
        </p:txBody>
      </p:sp>
      <p:pic>
        <p:nvPicPr>
          <p:cNvPr id="5" name="Picture 4">
            <a:extLst>
              <a:ext uri="{FF2B5EF4-FFF2-40B4-BE49-F238E27FC236}">
                <a16:creationId xmlns:a16="http://schemas.microsoft.com/office/drawing/2014/main" id="{8BECD9D5-EAD1-43F4-88D3-05BFBDF702D0}"/>
              </a:ext>
            </a:extLst>
          </p:cNvPr>
          <p:cNvPicPr>
            <a:picLocks noChangeAspect="1"/>
          </p:cNvPicPr>
          <p:nvPr/>
        </p:nvPicPr>
        <p:blipFill rotWithShape="1">
          <a:blip r:embed="rId2"/>
          <a:srcRect r="15832"/>
          <a:stretch/>
        </p:blipFill>
        <p:spPr>
          <a:xfrm>
            <a:off x="302468" y="1518413"/>
            <a:ext cx="6862664" cy="5339587"/>
          </a:xfrm>
          <a:prstGeom prst="rect">
            <a:avLst/>
          </a:prstGeom>
        </p:spPr>
      </p:pic>
      <p:sp>
        <p:nvSpPr>
          <p:cNvPr id="6" name="Title 1">
            <a:extLst>
              <a:ext uri="{FF2B5EF4-FFF2-40B4-BE49-F238E27FC236}">
                <a16:creationId xmlns:a16="http://schemas.microsoft.com/office/drawing/2014/main" id="{CA2CFE77-24A5-4D69-AE72-2A4E8AB78FBE}"/>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7" name="TextBox 6">
            <a:extLst>
              <a:ext uri="{FF2B5EF4-FFF2-40B4-BE49-F238E27FC236}">
                <a16:creationId xmlns:a16="http://schemas.microsoft.com/office/drawing/2014/main" id="{25117C7C-E2D9-4608-8A93-C72EC46C27F5}"/>
              </a:ext>
            </a:extLst>
          </p:cNvPr>
          <p:cNvSpPr txBox="1"/>
          <p:nvPr/>
        </p:nvSpPr>
        <p:spPr>
          <a:xfrm>
            <a:off x="0" y="812800"/>
            <a:ext cx="2308645" cy="523220"/>
          </a:xfrm>
          <a:prstGeom prst="rect">
            <a:avLst/>
          </a:prstGeom>
          <a:solidFill>
            <a:srgbClr val="CC99FF"/>
          </a:solidFill>
        </p:spPr>
        <p:txBody>
          <a:bodyPr wrap="none" rtlCol="0">
            <a:spAutoFit/>
          </a:bodyPr>
          <a:lstStyle/>
          <a:p>
            <a:r>
              <a:rPr lang="en-US" sz="2800" dirty="0"/>
              <a:t>color mapping</a:t>
            </a:r>
          </a:p>
        </p:txBody>
      </p:sp>
      <p:sp>
        <p:nvSpPr>
          <p:cNvPr id="8" name="TextBox 7">
            <a:extLst>
              <a:ext uri="{FF2B5EF4-FFF2-40B4-BE49-F238E27FC236}">
                <a16:creationId xmlns:a16="http://schemas.microsoft.com/office/drawing/2014/main" id="{5CFC779B-39F1-41C2-B982-D3EF9300EABD}"/>
              </a:ext>
            </a:extLst>
          </p:cNvPr>
          <p:cNvSpPr txBox="1"/>
          <p:nvPr/>
        </p:nvSpPr>
        <p:spPr>
          <a:xfrm>
            <a:off x="2578100" y="903996"/>
            <a:ext cx="7810500" cy="523220"/>
          </a:xfrm>
          <a:prstGeom prst="rect">
            <a:avLst/>
          </a:prstGeom>
          <a:noFill/>
        </p:spPr>
        <p:txBody>
          <a:bodyPr wrap="square" rtlCol="0">
            <a:spAutoFit/>
          </a:bodyPr>
          <a:lstStyle/>
          <a:p>
            <a:r>
              <a:rPr lang="en-US" sz="2800" dirty="0"/>
              <a:t>fit unloading/loading curves to chromatic points</a:t>
            </a:r>
          </a:p>
        </p:txBody>
      </p:sp>
      <p:sp>
        <p:nvSpPr>
          <p:cNvPr id="9" name="TextBox 8">
            <a:extLst>
              <a:ext uri="{FF2B5EF4-FFF2-40B4-BE49-F238E27FC236}">
                <a16:creationId xmlns:a16="http://schemas.microsoft.com/office/drawing/2014/main" id="{007A610D-A4CD-4DAD-A809-D31CA40981BF}"/>
              </a:ext>
            </a:extLst>
          </p:cNvPr>
          <p:cNvSpPr txBox="1"/>
          <p:nvPr/>
        </p:nvSpPr>
        <p:spPr>
          <a:xfrm>
            <a:off x="7300963" y="1739900"/>
            <a:ext cx="4065537" cy="954107"/>
          </a:xfrm>
          <a:prstGeom prst="rect">
            <a:avLst/>
          </a:prstGeom>
          <a:noFill/>
        </p:spPr>
        <p:txBody>
          <a:bodyPr wrap="square" rtlCol="0">
            <a:spAutoFit/>
          </a:bodyPr>
          <a:lstStyle/>
          <a:p>
            <a:r>
              <a:rPr lang="en-US" sz="2800" dirty="0"/>
              <a:t>3</a:t>
            </a:r>
            <a:r>
              <a:rPr lang="en-US" sz="2800" baseline="30000" dirty="0"/>
              <a:t>rd</a:t>
            </a:r>
            <a:r>
              <a:rPr lang="en-US" sz="2800" dirty="0"/>
              <a:t> order polynomial</a:t>
            </a:r>
          </a:p>
          <a:p>
            <a:r>
              <a:rPr lang="en-US" sz="2800" dirty="0"/>
              <a:t>total least squares method</a:t>
            </a:r>
          </a:p>
        </p:txBody>
      </p:sp>
      <p:sp>
        <p:nvSpPr>
          <p:cNvPr id="10" name="TextBox 9">
            <a:extLst>
              <a:ext uri="{FF2B5EF4-FFF2-40B4-BE49-F238E27FC236}">
                <a16:creationId xmlns:a16="http://schemas.microsoft.com/office/drawing/2014/main" id="{9815BB3F-574F-4F17-A0CB-60DAC69D8BB8}"/>
              </a:ext>
            </a:extLst>
          </p:cNvPr>
          <p:cNvSpPr txBox="1"/>
          <p:nvPr/>
        </p:nvSpPr>
        <p:spPr>
          <a:xfrm>
            <a:off x="7949431" y="2630541"/>
            <a:ext cx="3417069" cy="1384995"/>
          </a:xfrm>
          <a:prstGeom prst="rect">
            <a:avLst/>
          </a:prstGeom>
          <a:noFill/>
        </p:spPr>
        <p:txBody>
          <a:bodyPr wrap="square" rtlCol="0">
            <a:spAutoFit/>
          </a:bodyPr>
          <a:lstStyle/>
          <a:p>
            <a:r>
              <a:rPr lang="en-US" sz="2800" dirty="0"/>
              <a:t>takes into account uncertainty in both x and y</a:t>
            </a:r>
          </a:p>
        </p:txBody>
      </p:sp>
      <p:sp>
        <p:nvSpPr>
          <p:cNvPr id="12" name="TextBox 11">
            <a:extLst>
              <a:ext uri="{FF2B5EF4-FFF2-40B4-BE49-F238E27FC236}">
                <a16:creationId xmlns:a16="http://schemas.microsoft.com/office/drawing/2014/main" id="{63806FD1-5879-4877-97FD-FAA0246A4CB3}"/>
              </a:ext>
            </a:extLst>
          </p:cNvPr>
          <p:cNvSpPr txBox="1"/>
          <p:nvPr/>
        </p:nvSpPr>
        <p:spPr>
          <a:xfrm>
            <a:off x="8243949" y="4205157"/>
            <a:ext cx="2585964" cy="523220"/>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wrap="none" rtlCol="0">
            <a:spAutoFit/>
          </a:bodyPr>
          <a:lstStyle/>
          <a:p>
            <a:r>
              <a:rPr lang="en-US" sz="2800" dirty="0" err="1"/>
              <a:t>numerFminS</a:t>
            </a:r>
            <a:r>
              <a:rPr lang="en-US" sz="2800" dirty="0"/>
              <a:t> </a:t>
            </a:r>
            <a:r>
              <a:rPr lang="en-US" sz="2800" dirty="0" err="1"/>
              <a:t>fcn</a:t>
            </a:r>
            <a:endParaRPr lang="en-US" sz="2800" dirty="0"/>
          </a:p>
        </p:txBody>
      </p:sp>
      <p:sp>
        <p:nvSpPr>
          <p:cNvPr id="13" name="TextBox 12">
            <a:extLst>
              <a:ext uri="{FF2B5EF4-FFF2-40B4-BE49-F238E27FC236}">
                <a16:creationId xmlns:a16="http://schemas.microsoft.com/office/drawing/2014/main" id="{00ED8F0A-74D2-484F-90B9-8346F7A55BE4}"/>
              </a:ext>
            </a:extLst>
          </p:cNvPr>
          <p:cNvSpPr txBox="1"/>
          <p:nvPr/>
        </p:nvSpPr>
        <p:spPr>
          <a:xfrm>
            <a:off x="7300963" y="4888295"/>
            <a:ext cx="4065537" cy="954107"/>
          </a:xfrm>
          <a:prstGeom prst="rect">
            <a:avLst/>
          </a:prstGeom>
          <a:noFill/>
        </p:spPr>
        <p:txBody>
          <a:bodyPr wrap="square" rtlCol="0">
            <a:spAutoFit/>
          </a:bodyPr>
          <a:lstStyle/>
          <a:p>
            <a:r>
              <a:rPr lang="en-US" sz="2800" dirty="0"/>
              <a:t>fit the fit parameters to interpolate</a:t>
            </a:r>
          </a:p>
        </p:txBody>
      </p:sp>
      <p:pic>
        <p:nvPicPr>
          <p:cNvPr id="14" name="Picture 13">
            <a:extLst>
              <a:ext uri="{FF2B5EF4-FFF2-40B4-BE49-F238E27FC236}">
                <a16:creationId xmlns:a16="http://schemas.microsoft.com/office/drawing/2014/main" id="{039B35B2-5887-40BC-9DC2-625B23EF1B8C}"/>
              </a:ext>
            </a:extLst>
          </p:cNvPr>
          <p:cNvPicPr>
            <a:picLocks noChangeAspect="1"/>
          </p:cNvPicPr>
          <p:nvPr/>
        </p:nvPicPr>
        <p:blipFill>
          <a:blip r:embed="rId3"/>
          <a:stretch>
            <a:fillRect/>
          </a:stretch>
        </p:blipFill>
        <p:spPr>
          <a:xfrm>
            <a:off x="315977" y="1607312"/>
            <a:ext cx="6605152" cy="4966666"/>
          </a:xfrm>
          <a:prstGeom prst="rect">
            <a:avLst/>
          </a:prstGeom>
        </p:spPr>
      </p:pic>
      <p:pic>
        <p:nvPicPr>
          <p:cNvPr id="15" name="Picture 14">
            <a:extLst>
              <a:ext uri="{FF2B5EF4-FFF2-40B4-BE49-F238E27FC236}">
                <a16:creationId xmlns:a16="http://schemas.microsoft.com/office/drawing/2014/main" id="{3D445C9A-633F-4AEF-95EF-77680E4C2256}"/>
              </a:ext>
            </a:extLst>
          </p:cNvPr>
          <p:cNvPicPr>
            <a:picLocks noChangeAspect="1"/>
          </p:cNvPicPr>
          <p:nvPr/>
        </p:nvPicPr>
        <p:blipFill>
          <a:blip r:embed="rId4"/>
          <a:stretch>
            <a:fillRect/>
          </a:stretch>
        </p:blipFill>
        <p:spPr>
          <a:xfrm>
            <a:off x="1300555" y="1938867"/>
            <a:ext cx="5461000" cy="4106333"/>
          </a:xfrm>
          <a:prstGeom prst="rect">
            <a:avLst/>
          </a:prstGeom>
        </p:spPr>
      </p:pic>
      <p:pic>
        <p:nvPicPr>
          <p:cNvPr id="16" name="Picture 15">
            <a:extLst>
              <a:ext uri="{FF2B5EF4-FFF2-40B4-BE49-F238E27FC236}">
                <a16:creationId xmlns:a16="http://schemas.microsoft.com/office/drawing/2014/main" id="{E54CF471-D638-451B-AEFF-5601AB160036}"/>
              </a:ext>
            </a:extLst>
          </p:cNvPr>
          <p:cNvPicPr>
            <a:picLocks noChangeAspect="1"/>
          </p:cNvPicPr>
          <p:nvPr/>
        </p:nvPicPr>
        <p:blipFill>
          <a:blip r:embed="rId5"/>
          <a:stretch>
            <a:fillRect/>
          </a:stretch>
        </p:blipFill>
        <p:spPr>
          <a:xfrm>
            <a:off x="1262455" y="1667575"/>
            <a:ext cx="5461000" cy="4106333"/>
          </a:xfrm>
          <a:prstGeom prst="rect">
            <a:avLst/>
          </a:prstGeom>
        </p:spPr>
      </p:pic>
    </p:spTree>
    <p:extLst>
      <p:ext uri="{BB962C8B-B14F-4D97-AF65-F5344CB8AC3E}">
        <p14:creationId xmlns:p14="http://schemas.microsoft.com/office/powerpoint/2010/main" val="429473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0CD030-593F-45D5-BC53-9151E15CA4BE}"/>
              </a:ext>
            </a:extLst>
          </p:cNvPr>
          <p:cNvSpPr>
            <a:spLocks noGrp="1"/>
          </p:cNvSpPr>
          <p:nvPr>
            <p:ph type="sldNum" sz="quarter" idx="12"/>
          </p:nvPr>
        </p:nvSpPr>
        <p:spPr/>
        <p:txBody>
          <a:bodyPr/>
          <a:lstStyle/>
          <a:p>
            <a:fld id="{B7C956DB-C67A-44BE-92A1-614D581E0BB8}" type="slidenum">
              <a:rPr lang="en-US" smtClean="0"/>
              <a:t>3</a:t>
            </a:fld>
            <a:endParaRPr lang="en-US" dirty="0"/>
          </a:p>
        </p:txBody>
      </p:sp>
      <p:sp>
        <p:nvSpPr>
          <p:cNvPr id="2" name="TextBox 1">
            <a:extLst>
              <a:ext uri="{FF2B5EF4-FFF2-40B4-BE49-F238E27FC236}">
                <a16:creationId xmlns:a16="http://schemas.microsoft.com/office/drawing/2014/main" id="{55506356-ECC4-4987-B17D-045228881EBC}"/>
              </a:ext>
            </a:extLst>
          </p:cNvPr>
          <p:cNvSpPr txBox="1"/>
          <p:nvPr/>
        </p:nvSpPr>
        <p:spPr>
          <a:xfrm>
            <a:off x="859631" y="325096"/>
            <a:ext cx="10472739" cy="646331"/>
          </a:xfrm>
          <a:prstGeom prst="rect">
            <a:avLst/>
          </a:prstGeom>
          <a:noFill/>
        </p:spPr>
        <p:txBody>
          <a:bodyPr wrap="none" rtlCol="0">
            <a:spAutoFit/>
          </a:bodyPr>
          <a:lstStyle/>
          <a:p>
            <a:r>
              <a:rPr lang="en-US" sz="3600" dirty="0"/>
              <a:t>Computer and MATLAB basics (what you need to know)</a:t>
            </a:r>
          </a:p>
        </p:txBody>
      </p:sp>
      <p:sp>
        <p:nvSpPr>
          <p:cNvPr id="3" name="TextBox 2">
            <a:extLst>
              <a:ext uri="{FF2B5EF4-FFF2-40B4-BE49-F238E27FC236}">
                <a16:creationId xmlns:a16="http://schemas.microsoft.com/office/drawing/2014/main" id="{428ABB16-CA74-4AD7-90E3-992B63D2CBEA}"/>
              </a:ext>
            </a:extLst>
          </p:cNvPr>
          <p:cNvSpPr txBox="1"/>
          <p:nvPr/>
        </p:nvSpPr>
        <p:spPr>
          <a:xfrm>
            <a:off x="609600" y="1362075"/>
            <a:ext cx="6066084" cy="523220"/>
          </a:xfrm>
          <a:prstGeom prst="rect">
            <a:avLst/>
          </a:prstGeom>
          <a:noFill/>
        </p:spPr>
        <p:txBody>
          <a:bodyPr wrap="none" rtlCol="0">
            <a:spAutoFit/>
          </a:bodyPr>
          <a:lstStyle/>
          <a:p>
            <a:r>
              <a:rPr lang="en-US" sz="2800" dirty="0"/>
              <a:t>image analysis can be resource intensive</a:t>
            </a:r>
          </a:p>
        </p:txBody>
      </p:sp>
      <p:grpSp>
        <p:nvGrpSpPr>
          <p:cNvPr id="8" name="Group 7">
            <a:extLst>
              <a:ext uri="{FF2B5EF4-FFF2-40B4-BE49-F238E27FC236}">
                <a16:creationId xmlns:a16="http://schemas.microsoft.com/office/drawing/2014/main" id="{D8BB31FF-15DF-43EE-BE4A-3A15724CDD49}"/>
              </a:ext>
            </a:extLst>
          </p:cNvPr>
          <p:cNvGrpSpPr/>
          <p:nvPr/>
        </p:nvGrpSpPr>
        <p:grpSpPr>
          <a:xfrm>
            <a:off x="1362046" y="2000250"/>
            <a:ext cx="1371629" cy="1376720"/>
            <a:chOff x="1828771" y="1933575"/>
            <a:chExt cx="1371629" cy="1376720"/>
          </a:xfrm>
        </p:grpSpPr>
        <p:sp>
          <p:nvSpPr>
            <p:cNvPr id="5" name="Rectangle 4">
              <a:extLst>
                <a:ext uri="{FF2B5EF4-FFF2-40B4-BE49-F238E27FC236}">
                  <a16:creationId xmlns:a16="http://schemas.microsoft.com/office/drawing/2014/main" id="{A8CA51E4-045A-4966-9CAF-88DBD11A2164}"/>
                </a:ext>
              </a:extLst>
            </p:cNvPr>
            <p:cNvSpPr>
              <a:spLocks noChangeAspect="1"/>
            </p:cNvSpPr>
            <p:nvPr/>
          </p:nvSpPr>
          <p:spPr>
            <a:xfrm>
              <a:off x="2286000" y="1933575"/>
              <a:ext cx="914400" cy="91440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extBox 5">
              <a:extLst>
                <a:ext uri="{FF2B5EF4-FFF2-40B4-BE49-F238E27FC236}">
                  <a16:creationId xmlns:a16="http://schemas.microsoft.com/office/drawing/2014/main" id="{446DBE1F-67DC-47DB-A4DB-212E345435AE}"/>
                </a:ext>
              </a:extLst>
            </p:cNvPr>
            <p:cNvSpPr txBox="1"/>
            <p:nvPr/>
          </p:nvSpPr>
          <p:spPr>
            <a:xfrm>
              <a:off x="2318244" y="2910185"/>
              <a:ext cx="849913" cy="400110"/>
            </a:xfrm>
            <a:prstGeom prst="rect">
              <a:avLst/>
            </a:prstGeom>
            <a:noFill/>
          </p:spPr>
          <p:txBody>
            <a:bodyPr wrap="none" rtlCol="0">
              <a:spAutoFit/>
            </a:bodyPr>
            <a:lstStyle/>
            <a:p>
              <a:pPr algn="ctr"/>
              <a:r>
                <a:rPr lang="en-US" sz="2000" dirty="0"/>
                <a:t>512 px</a:t>
              </a:r>
            </a:p>
          </p:txBody>
        </p:sp>
        <p:sp>
          <p:nvSpPr>
            <p:cNvPr id="7" name="TextBox 6">
              <a:extLst>
                <a:ext uri="{FF2B5EF4-FFF2-40B4-BE49-F238E27FC236}">
                  <a16:creationId xmlns:a16="http://schemas.microsoft.com/office/drawing/2014/main" id="{B9CB4899-9237-48EB-84A9-F6759291B41F}"/>
                </a:ext>
              </a:extLst>
            </p:cNvPr>
            <p:cNvSpPr txBox="1"/>
            <p:nvPr/>
          </p:nvSpPr>
          <p:spPr>
            <a:xfrm rot="16200000">
              <a:off x="1603869" y="2190720"/>
              <a:ext cx="849913" cy="400110"/>
            </a:xfrm>
            <a:prstGeom prst="rect">
              <a:avLst/>
            </a:prstGeom>
            <a:noFill/>
          </p:spPr>
          <p:txBody>
            <a:bodyPr wrap="none" rtlCol="0">
              <a:spAutoFit/>
            </a:bodyPr>
            <a:lstStyle/>
            <a:p>
              <a:pPr algn="ctr"/>
              <a:r>
                <a:rPr lang="en-US" sz="2000" dirty="0"/>
                <a:t>512 px</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2EBF8E-845D-4EEE-82D4-18CB01876BD3}"/>
                  </a:ext>
                </a:extLst>
              </p:cNvPr>
              <p:cNvSpPr txBox="1"/>
              <p:nvPr/>
            </p:nvSpPr>
            <p:spPr>
              <a:xfrm>
                <a:off x="2924175" y="2000250"/>
                <a:ext cx="4575996" cy="400110"/>
              </a:xfrm>
              <a:prstGeom prst="rect">
                <a:avLst/>
              </a:prstGeom>
              <a:noFill/>
            </p:spPr>
            <p:txBody>
              <a:bodyPr wrap="none" rtlCol="0">
                <a:spAutoFit/>
              </a:bodyPr>
              <a:lstStyle/>
              <a:p>
                <a:r>
                  <a:rPr lang="en-US" sz="2000" dirty="0"/>
                  <a:t>uncompressed RGB 8-bit image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oMath>
                </a14:m>
                <a:r>
                  <a:rPr lang="en-US" sz="2000" dirty="0"/>
                  <a:t> 6 Mb</a:t>
                </a:r>
              </a:p>
            </p:txBody>
          </p:sp>
        </mc:Choice>
        <mc:Fallback xmlns="">
          <p:sp>
            <p:nvSpPr>
              <p:cNvPr id="9" name="TextBox 8">
                <a:extLst>
                  <a:ext uri="{FF2B5EF4-FFF2-40B4-BE49-F238E27FC236}">
                    <a16:creationId xmlns:a16="http://schemas.microsoft.com/office/drawing/2014/main" id="{972EBF8E-845D-4EEE-82D4-18CB01876BD3}"/>
                  </a:ext>
                </a:extLst>
              </p:cNvPr>
              <p:cNvSpPr txBox="1">
                <a:spLocks noRot="1" noChangeAspect="1" noMove="1" noResize="1" noEditPoints="1" noAdjustHandles="1" noChangeArrowheads="1" noChangeShapeType="1" noTextEdit="1"/>
              </p:cNvSpPr>
              <p:nvPr/>
            </p:nvSpPr>
            <p:spPr>
              <a:xfrm>
                <a:off x="2924175" y="2000250"/>
                <a:ext cx="4575996" cy="400110"/>
              </a:xfrm>
              <a:prstGeom prst="rect">
                <a:avLst/>
              </a:prstGeom>
              <a:blipFill>
                <a:blip r:embed="rId2"/>
                <a:stretch>
                  <a:fillRect l="-1467" t="-7576" r="-533"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80F123-7F57-40D3-9C02-0D4720C5CB12}"/>
                  </a:ext>
                </a:extLst>
              </p:cNvPr>
              <p:cNvSpPr txBox="1"/>
              <p:nvPr/>
            </p:nvSpPr>
            <p:spPr>
              <a:xfrm>
                <a:off x="2924175" y="2361426"/>
                <a:ext cx="2359044" cy="400110"/>
              </a:xfrm>
              <a:prstGeom prst="rect">
                <a:avLst/>
              </a:prstGeom>
              <a:noFill/>
            </p:spPr>
            <p:txBody>
              <a:bodyPr wrap="none" rtlCol="0">
                <a:spAutoFit/>
              </a:bodyPr>
              <a:lstStyle/>
              <a:p>
                <a:r>
                  <a:rPr lang="en-US" sz="2000" dirty="0"/>
                  <a:t>30 fps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oMath>
                </a14:m>
                <a:r>
                  <a:rPr lang="en-US" sz="2000" dirty="0"/>
                  <a:t> 180 Mb/s</a:t>
                </a:r>
              </a:p>
            </p:txBody>
          </p:sp>
        </mc:Choice>
        <mc:Fallback xmlns="">
          <p:sp>
            <p:nvSpPr>
              <p:cNvPr id="10" name="TextBox 9">
                <a:extLst>
                  <a:ext uri="{FF2B5EF4-FFF2-40B4-BE49-F238E27FC236}">
                    <a16:creationId xmlns:a16="http://schemas.microsoft.com/office/drawing/2014/main" id="{1A80F123-7F57-40D3-9C02-0D4720C5CB12}"/>
                  </a:ext>
                </a:extLst>
              </p:cNvPr>
              <p:cNvSpPr txBox="1">
                <a:spLocks noRot="1" noChangeAspect="1" noMove="1" noResize="1" noEditPoints="1" noAdjustHandles="1" noChangeArrowheads="1" noChangeShapeType="1" noTextEdit="1"/>
              </p:cNvSpPr>
              <p:nvPr/>
            </p:nvSpPr>
            <p:spPr>
              <a:xfrm>
                <a:off x="2924175" y="2361426"/>
                <a:ext cx="2359044" cy="400110"/>
              </a:xfrm>
              <a:prstGeom prst="rect">
                <a:avLst/>
              </a:prstGeom>
              <a:blipFill>
                <a:blip r:embed="rId3"/>
                <a:stretch>
                  <a:fillRect l="-2842" t="-7576" r="-1809"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2C77CB4-2C5C-4675-9CF6-1780B5D004B3}"/>
                  </a:ext>
                </a:extLst>
              </p:cNvPr>
              <p:cNvSpPr txBox="1"/>
              <p:nvPr/>
            </p:nvSpPr>
            <p:spPr>
              <a:xfrm>
                <a:off x="2924175" y="2730758"/>
                <a:ext cx="2378280" cy="400110"/>
              </a:xfrm>
              <a:prstGeom prst="rect">
                <a:avLst/>
              </a:prstGeom>
              <a:noFill/>
            </p:spPr>
            <p:txBody>
              <a:bodyPr wrap="none" rtlCol="0">
                <a:spAutoFit/>
              </a:bodyPr>
              <a:lstStyle/>
              <a:p>
                <a:r>
                  <a:rPr lang="en-US" sz="2000" dirty="0"/>
                  <a:t>60s video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oMath>
                </a14:m>
                <a:r>
                  <a:rPr lang="en-US" sz="2000" dirty="0"/>
                  <a:t> 11 Gb</a:t>
                </a:r>
              </a:p>
            </p:txBody>
          </p:sp>
        </mc:Choice>
        <mc:Fallback xmlns="">
          <p:sp>
            <p:nvSpPr>
              <p:cNvPr id="11" name="TextBox 10">
                <a:extLst>
                  <a:ext uri="{FF2B5EF4-FFF2-40B4-BE49-F238E27FC236}">
                    <a16:creationId xmlns:a16="http://schemas.microsoft.com/office/drawing/2014/main" id="{A2C77CB4-2C5C-4675-9CF6-1780B5D004B3}"/>
                  </a:ext>
                </a:extLst>
              </p:cNvPr>
              <p:cNvSpPr txBox="1">
                <a:spLocks noRot="1" noChangeAspect="1" noMove="1" noResize="1" noEditPoints="1" noAdjustHandles="1" noChangeArrowheads="1" noChangeShapeType="1" noTextEdit="1"/>
              </p:cNvSpPr>
              <p:nvPr/>
            </p:nvSpPr>
            <p:spPr>
              <a:xfrm>
                <a:off x="2924175" y="2730758"/>
                <a:ext cx="2378280" cy="400110"/>
              </a:xfrm>
              <a:prstGeom prst="rect">
                <a:avLst/>
              </a:prstGeom>
              <a:blipFill>
                <a:blip r:embed="rId4"/>
                <a:stretch>
                  <a:fillRect l="-2821" t="-9091" r="-1538" b="-2575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39A0BA0-C76A-4754-9435-E98C40425A29}"/>
              </a:ext>
            </a:extLst>
          </p:cNvPr>
          <p:cNvSpPr txBox="1"/>
          <p:nvPr/>
        </p:nvSpPr>
        <p:spPr>
          <a:xfrm>
            <a:off x="609600" y="3708739"/>
            <a:ext cx="7140096" cy="523220"/>
          </a:xfrm>
          <a:prstGeom prst="rect">
            <a:avLst/>
          </a:prstGeom>
          <a:noFill/>
        </p:spPr>
        <p:txBody>
          <a:bodyPr wrap="none" rtlCol="0">
            <a:spAutoFit/>
          </a:bodyPr>
          <a:lstStyle/>
          <a:p>
            <a:r>
              <a:rPr lang="en-US" sz="2800" dirty="0"/>
              <a:t>ideal computer specifications for image analysis</a:t>
            </a:r>
          </a:p>
        </p:txBody>
      </p:sp>
      <p:sp>
        <p:nvSpPr>
          <p:cNvPr id="13" name="TextBox 12">
            <a:extLst>
              <a:ext uri="{FF2B5EF4-FFF2-40B4-BE49-F238E27FC236}">
                <a16:creationId xmlns:a16="http://schemas.microsoft.com/office/drawing/2014/main" id="{CF755D2D-D300-4C11-B881-B3500D9E2B65}"/>
              </a:ext>
            </a:extLst>
          </p:cNvPr>
          <p:cNvSpPr txBox="1"/>
          <p:nvPr/>
        </p:nvSpPr>
        <p:spPr>
          <a:xfrm>
            <a:off x="1495425" y="4333875"/>
            <a:ext cx="7263527" cy="400110"/>
          </a:xfrm>
          <a:prstGeom prst="rect">
            <a:avLst/>
          </a:prstGeom>
          <a:noFill/>
        </p:spPr>
        <p:txBody>
          <a:bodyPr wrap="none" rtlCol="0">
            <a:spAutoFit/>
          </a:bodyPr>
          <a:lstStyle/>
          <a:p>
            <a:r>
              <a:rPr lang="en-US" sz="2000" dirty="0"/>
              <a:t>i7 quad-core with at least 6MB cache size (the brain of the computer)</a:t>
            </a:r>
          </a:p>
        </p:txBody>
      </p:sp>
      <p:sp>
        <p:nvSpPr>
          <p:cNvPr id="14" name="TextBox 13">
            <a:extLst>
              <a:ext uri="{FF2B5EF4-FFF2-40B4-BE49-F238E27FC236}">
                <a16:creationId xmlns:a16="http://schemas.microsoft.com/office/drawing/2014/main" id="{FB3743D6-63E4-4B70-801F-2ACCF80092C4}"/>
              </a:ext>
            </a:extLst>
          </p:cNvPr>
          <p:cNvSpPr txBox="1"/>
          <p:nvPr/>
        </p:nvSpPr>
        <p:spPr>
          <a:xfrm>
            <a:off x="1495424" y="4779827"/>
            <a:ext cx="6173485" cy="400110"/>
          </a:xfrm>
          <a:prstGeom prst="rect">
            <a:avLst/>
          </a:prstGeom>
          <a:noFill/>
        </p:spPr>
        <p:txBody>
          <a:bodyPr wrap="none" rtlCol="0">
            <a:spAutoFit/>
          </a:bodyPr>
          <a:lstStyle/>
          <a:p>
            <a:r>
              <a:rPr lang="en-US" sz="2000" dirty="0"/>
              <a:t>16 GB RAM (Random Access Memory) (items on your desk)</a:t>
            </a:r>
          </a:p>
        </p:txBody>
      </p:sp>
      <p:sp>
        <p:nvSpPr>
          <p:cNvPr id="15" name="TextBox 14">
            <a:extLst>
              <a:ext uri="{FF2B5EF4-FFF2-40B4-BE49-F238E27FC236}">
                <a16:creationId xmlns:a16="http://schemas.microsoft.com/office/drawing/2014/main" id="{AD53DBA2-6B78-4279-848A-2EEF91B0B218}"/>
              </a:ext>
            </a:extLst>
          </p:cNvPr>
          <p:cNvSpPr txBox="1"/>
          <p:nvPr/>
        </p:nvSpPr>
        <p:spPr>
          <a:xfrm>
            <a:off x="1495424" y="5217032"/>
            <a:ext cx="6925294" cy="400110"/>
          </a:xfrm>
          <a:prstGeom prst="rect">
            <a:avLst/>
          </a:prstGeom>
          <a:noFill/>
        </p:spPr>
        <p:txBody>
          <a:bodyPr wrap="none" rtlCol="0">
            <a:spAutoFit/>
          </a:bodyPr>
          <a:lstStyle/>
          <a:p>
            <a:r>
              <a:rPr lang="en-US" sz="2000" dirty="0"/>
              <a:t>&gt;1 TB storage (Random Access Memory) (items in the file cabinet)</a:t>
            </a:r>
          </a:p>
        </p:txBody>
      </p:sp>
      <p:sp>
        <p:nvSpPr>
          <p:cNvPr id="16" name="TextBox 15">
            <a:extLst>
              <a:ext uri="{FF2B5EF4-FFF2-40B4-BE49-F238E27FC236}">
                <a16:creationId xmlns:a16="http://schemas.microsoft.com/office/drawing/2014/main" id="{9329EE0B-9355-43EB-881C-C392F8DA46A5}"/>
              </a:ext>
            </a:extLst>
          </p:cNvPr>
          <p:cNvSpPr txBox="1"/>
          <p:nvPr/>
        </p:nvSpPr>
        <p:spPr>
          <a:xfrm>
            <a:off x="1495424" y="6106275"/>
            <a:ext cx="7194598" cy="400110"/>
          </a:xfrm>
          <a:prstGeom prst="rect">
            <a:avLst/>
          </a:prstGeom>
          <a:noFill/>
        </p:spPr>
        <p:txBody>
          <a:bodyPr wrap="none" rtlCol="0">
            <a:spAutoFit/>
          </a:bodyPr>
          <a:lstStyle/>
          <a:p>
            <a:r>
              <a:rPr lang="en-US" sz="2000" dirty="0"/>
              <a:t>dedicated Nvidia graphics card (useful for visualizing 3D or 4D plots)</a:t>
            </a:r>
          </a:p>
        </p:txBody>
      </p:sp>
      <p:sp>
        <p:nvSpPr>
          <p:cNvPr id="17" name="TextBox 16">
            <a:extLst>
              <a:ext uri="{FF2B5EF4-FFF2-40B4-BE49-F238E27FC236}">
                <a16:creationId xmlns:a16="http://schemas.microsoft.com/office/drawing/2014/main" id="{5FB9E325-9338-404D-BD91-A602D5ECE475}"/>
              </a:ext>
            </a:extLst>
          </p:cNvPr>
          <p:cNvSpPr txBox="1"/>
          <p:nvPr/>
        </p:nvSpPr>
        <p:spPr>
          <a:xfrm>
            <a:off x="2320169" y="5671795"/>
            <a:ext cx="5545108" cy="400110"/>
          </a:xfrm>
          <a:prstGeom prst="rect">
            <a:avLst/>
          </a:prstGeom>
          <a:noFill/>
        </p:spPr>
        <p:txBody>
          <a:bodyPr wrap="none" rtlCol="0">
            <a:spAutoFit/>
          </a:bodyPr>
          <a:lstStyle/>
          <a:p>
            <a:r>
              <a:rPr lang="en-US" sz="2000" dirty="0"/>
              <a:t>256 GB SSD storage to run Windows 10 and MATLAB</a:t>
            </a:r>
          </a:p>
        </p:txBody>
      </p:sp>
    </p:spTree>
    <p:extLst>
      <p:ext uri="{BB962C8B-B14F-4D97-AF65-F5344CB8AC3E}">
        <p14:creationId xmlns:p14="http://schemas.microsoft.com/office/powerpoint/2010/main" val="1409939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E32FD1-3BE2-40CD-ACC3-8F981126857F}"/>
              </a:ext>
            </a:extLst>
          </p:cNvPr>
          <p:cNvSpPr>
            <a:spLocks noGrp="1"/>
          </p:cNvSpPr>
          <p:nvPr>
            <p:ph type="sldNum" sz="quarter" idx="12"/>
          </p:nvPr>
        </p:nvSpPr>
        <p:spPr/>
        <p:txBody>
          <a:bodyPr/>
          <a:lstStyle/>
          <a:p>
            <a:fld id="{B7C956DB-C67A-44BE-92A1-614D581E0BB8}" type="slidenum">
              <a:rPr lang="en-US" smtClean="0"/>
              <a:t>30</a:t>
            </a:fld>
            <a:endParaRPr lang="en-US"/>
          </a:p>
        </p:txBody>
      </p:sp>
      <p:sp>
        <p:nvSpPr>
          <p:cNvPr id="5" name="Title 1">
            <a:extLst>
              <a:ext uri="{FF2B5EF4-FFF2-40B4-BE49-F238E27FC236}">
                <a16:creationId xmlns:a16="http://schemas.microsoft.com/office/drawing/2014/main" id="{77C52960-1309-4741-BEF1-E7AAAD8A0DA5}"/>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6" name="TextBox 5">
            <a:extLst>
              <a:ext uri="{FF2B5EF4-FFF2-40B4-BE49-F238E27FC236}">
                <a16:creationId xmlns:a16="http://schemas.microsoft.com/office/drawing/2014/main" id="{D58E8A80-0E66-47BC-AC02-0EE9DB7A63FF}"/>
              </a:ext>
            </a:extLst>
          </p:cNvPr>
          <p:cNvSpPr txBox="1"/>
          <p:nvPr/>
        </p:nvSpPr>
        <p:spPr>
          <a:xfrm>
            <a:off x="0" y="812800"/>
            <a:ext cx="2308645" cy="523220"/>
          </a:xfrm>
          <a:prstGeom prst="rect">
            <a:avLst/>
          </a:prstGeom>
          <a:solidFill>
            <a:srgbClr val="CC99FF"/>
          </a:solidFill>
        </p:spPr>
        <p:txBody>
          <a:bodyPr wrap="none" rtlCol="0">
            <a:spAutoFit/>
          </a:bodyPr>
          <a:lstStyle/>
          <a:p>
            <a:r>
              <a:rPr lang="en-US" sz="2800" dirty="0"/>
              <a:t>color mapping</a:t>
            </a:r>
          </a:p>
        </p:txBody>
      </p:sp>
      <p:sp>
        <p:nvSpPr>
          <p:cNvPr id="7" name="TextBox 6">
            <a:extLst>
              <a:ext uri="{FF2B5EF4-FFF2-40B4-BE49-F238E27FC236}">
                <a16:creationId xmlns:a16="http://schemas.microsoft.com/office/drawing/2014/main" id="{E4E4990D-DE2D-4229-8994-F4727CD5155B}"/>
              </a:ext>
            </a:extLst>
          </p:cNvPr>
          <p:cNvSpPr txBox="1"/>
          <p:nvPr/>
        </p:nvSpPr>
        <p:spPr>
          <a:xfrm>
            <a:off x="2578100" y="903996"/>
            <a:ext cx="6045200" cy="523220"/>
          </a:xfrm>
          <a:prstGeom prst="rect">
            <a:avLst/>
          </a:prstGeom>
          <a:noFill/>
        </p:spPr>
        <p:txBody>
          <a:bodyPr wrap="square" rtlCol="0">
            <a:spAutoFit/>
          </a:bodyPr>
          <a:lstStyle/>
          <a:p>
            <a:r>
              <a:rPr lang="en-US" sz="2800" dirty="0"/>
              <a:t>fit unloading curves to stresses</a:t>
            </a:r>
          </a:p>
        </p:txBody>
      </p:sp>
      <p:sp>
        <p:nvSpPr>
          <p:cNvPr id="8" name="TextBox 7">
            <a:extLst>
              <a:ext uri="{FF2B5EF4-FFF2-40B4-BE49-F238E27FC236}">
                <a16:creationId xmlns:a16="http://schemas.microsoft.com/office/drawing/2014/main" id="{24F9DBF7-ABD9-4D2D-A30B-ECA294D4CF11}"/>
              </a:ext>
            </a:extLst>
          </p:cNvPr>
          <p:cNvSpPr txBox="1"/>
          <p:nvPr/>
        </p:nvSpPr>
        <p:spPr>
          <a:xfrm>
            <a:off x="2578100" y="1518412"/>
            <a:ext cx="6045200" cy="523220"/>
          </a:xfrm>
          <a:prstGeom prst="rect">
            <a:avLst/>
          </a:prstGeom>
          <a:noFill/>
        </p:spPr>
        <p:txBody>
          <a:bodyPr wrap="square" rtlCol="0">
            <a:spAutoFit/>
          </a:bodyPr>
          <a:lstStyle/>
          <a:p>
            <a:r>
              <a:rPr lang="en-US" sz="2800" dirty="0"/>
              <a:t>linear least squares method</a:t>
            </a:r>
          </a:p>
        </p:txBody>
      </p:sp>
      <p:pic>
        <p:nvPicPr>
          <p:cNvPr id="10" name="Picture 9">
            <a:extLst>
              <a:ext uri="{FF2B5EF4-FFF2-40B4-BE49-F238E27FC236}">
                <a16:creationId xmlns:a16="http://schemas.microsoft.com/office/drawing/2014/main" id="{288D929E-C95C-4616-9E63-4CCE1C6BA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9377" y="2016232"/>
            <a:ext cx="7254523" cy="4666626"/>
          </a:xfrm>
          <a:prstGeom prst="rect">
            <a:avLst/>
          </a:prstGeom>
        </p:spPr>
      </p:pic>
    </p:spTree>
    <p:extLst>
      <p:ext uri="{BB962C8B-B14F-4D97-AF65-F5344CB8AC3E}">
        <p14:creationId xmlns:p14="http://schemas.microsoft.com/office/powerpoint/2010/main" val="373259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ED09D8-9EB9-4D32-BA15-ADDD521F15E3}"/>
              </a:ext>
            </a:extLst>
          </p:cNvPr>
          <p:cNvSpPr>
            <a:spLocks noGrp="1"/>
          </p:cNvSpPr>
          <p:nvPr>
            <p:ph type="sldNum" sz="quarter" idx="12"/>
          </p:nvPr>
        </p:nvSpPr>
        <p:spPr/>
        <p:txBody>
          <a:bodyPr/>
          <a:lstStyle/>
          <a:p>
            <a:fld id="{B7C956DB-C67A-44BE-92A1-614D581E0BB8}" type="slidenum">
              <a:rPr lang="en-US" smtClean="0"/>
              <a:t>31</a:t>
            </a:fld>
            <a:endParaRPr lang="en-US"/>
          </a:p>
        </p:txBody>
      </p:sp>
      <p:pic>
        <p:nvPicPr>
          <p:cNvPr id="5" name="TN135_fracture_ppt">
            <a:hlinkClick r:id="" action="ppaction://media"/>
            <a:extLst>
              <a:ext uri="{FF2B5EF4-FFF2-40B4-BE49-F238E27FC236}">
                <a16:creationId xmlns:a16="http://schemas.microsoft.com/office/drawing/2014/main" id="{249D5D42-B489-42B6-9310-68F76B1B5A9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5479"/>
          <a:stretch/>
        </p:blipFill>
        <p:spPr>
          <a:xfrm>
            <a:off x="4254805" y="593653"/>
            <a:ext cx="3088127" cy="6264347"/>
          </a:xfrm>
          <a:prstGeom prst="rect">
            <a:avLst/>
          </a:prstGeom>
        </p:spPr>
      </p:pic>
      <p:sp>
        <p:nvSpPr>
          <p:cNvPr id="6" name="Title 1">
            <a:extLst>
              <a:ext uri="{FF2B5EF4-FFF2-40B4-BE49-F238E27FC236}">
                <a16:creationId xmlns:a16="http://schemas.microsoft.com/office/drawing/2014/main" id="{917D0927-13CF-4BFF-852E-4C6F8AFF786F}"/>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7" name="TextBox 6">
            <a:extLst>
              <a:ext uri="{FF2B5EF4-FFF2-40B4-BE49-F238E27FC236}">
                <a16:creationId xmlns:a16="http://schemas.microsoft.com/office/drawing/2014/main" id="{1869EB12-4873-47A5-A2F4-FA13522D1E45}"/>
              </a:ext>
            </a:extLst>
          </p:cNvPr>
          <p:cNvSpPr txBox="1"/>
          <p:nvPr/>
        </p:nvSpPr>
        <p:spPr>
          <a:xfrm>
            <a:off x="0" y="812800"/>
            <a:ext cx="2308645" cy="523220"/>
          </a:xfrm>
          <a:prstGeom prst="rect">
            <a:avLst/>
          </a:prstGeom>
          <a:solidFill>
            <a:srgbClr val="CC99FF"/>
          </a:solidFill>
        </p:spPr>
        <p:txBody>
          <a:bodyPr wrap="none" rtlCol="0">
            <a:spAutoFit/>
          </a:bodyPr>
          <a:lstStyle/>
          <a:p>
            <a:r>
              <a:rPr lang="en-US" sz="2800" dirty="0"/>
              <a:t>color mapping</a:t>
            </a:r>
          </a:p>
        </p:txBody>
      </p:sp>
    </p:spTree>
    <p:extLst>
      <p:ext uri="{BB962C8B-B14F-4D97-AF65-F5344CB8AC3E}">
        <p14:creationId xmlns:p14="http://schemas.microsoft.com/office/powerpoint/2010/main" val="2009111472"/>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45EE6-984D-4A55-88C9-79387784CBEA}"/>
              </a:ext>
            </a:extLst>
          </p:cNvPr>
          <p:cNvSpPr>
            <a:spLocks noGrp="1"/>
          </p:cNvSpPr>
          <p:nvPr>
            <p:ph type="sldNum" sz="quarter" idx="12"/>
          </p:nvPr>
        </p:nvSpPr>
        <p:spPr/>
        <p:txBody>
          <a:bodyPr/>
          <a:lstStyle/>
          <a:p>
            <a:fld id="{B7C956DB-C67A-44BE-92A1-614D581E0BB8}" type="slidenum">
              <a:rPr lang="en-US" smtClean="0"/>
              <a:t>32</a:t>
            </a:fld>
            <a:endParaRPr lang="en-US"/>
          </a:p>
        </p:txBody>
      </p:sp>
      <p:sp>
        <p:nvSpPr>
          <p:cNvPr id="5" name="Title 1">
            <a:extLst>
              <a:ext uri="{FF2B5EF4-FFF2-40B4-BE49-F238E27FC236}">
                <a16:creationId xmlns:a16="http://schemas.microsoft.com/office/drawing/2014/main" id="{6D4563E7-9BE1-496B-8A78-774E6F8D3AF6}"/>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6" name="TextBox 5">
            <a:extLst>
              <a:ext uri="{FF2B5EF4-FFF2-40B4-BE49-F238E27FC236}">
                <a16:creationId xmlns:a16="http://schemas.microsoft.com/office/drawing/2014/main" id="{6C2D9D22-EEBF-49CB-933F-326B943D8C18}"/>
              </a:ext>
            </a:extLst>
          </p:cNvPr>
          <p:cNvSpPr txBox="1"/>
          <p:nvPr/>
        </p:nvSpPr>
        <p:spPr>
          <a:xfrm>
            <a:off x="0" y="812800"/>
            <a:ext cx="2805576" cy="523220"/>
          </a:xfrm>
          <a:prstGeom prst="rect">
            <a:avLst/>
          </a:prstGeom>
          <a:solidFill>
            <a:srgbClr val="FF9999"/>
          </a:solidFill>
        </p:spPr>
        <p:txBody>
          <a:bodyPr wrap="none" rtlCol="0">
            <a:spAutoFit/>
          </a:bodyPr>
          <a:lstStyle/>
          <a:p>
            <a:r>
              <a:rPr lang="en-US" sz="2800" dirty="0"/>
              <a:t>crack tip mapping</a:t>
            </a:r>
          </a:p>
        </p:txBody>
      </p:sp>
      <p:sp>
        <p:nvSpPr>
          <p:cNvPr id="7" name="Rectangle 6">
            <a:extLst>
              <a:ext uri="{FF2B5EF4-FFF2-40B4-BE49-F238E27FC236}">
                <a16:creationId xmlns:a16="http://schemas.microsoft.com/office/drawing/2014/main" id="{90D45DED-52F6-4918-81B9-80AA9B6AB27A}"/>
              </a:ext>
            </a:extLst>
          </p:cNvPr>
          <p:cNvSpPr/>
          <p:nvPr/>
        </p:nvSpPr>
        <p:spPr>
          <a:xfrm>
            <a:off x="2919601" y="812800"/>
            <a:ext cx="6774611" cy="523220"/>
          </a:xfrm>
          <a:prstGeom prst="rect">
            <a:avLst/>
          </a:prstGeom>
        </p:spPr>
        <p:txBody>
          <a:bodyPr wrap="none">
            <a:spAutoFit/>
          </a:bodyPr>
          <a:lstStyle/>
          <a:p>
            <a:r>
              <a:rPr lang="en-US" sz="2800" dirty="0">
                <a:solidFill>
                  <a:srgbClr val="000000"/>
                </a:solidFill>
              </a:rPr>
              <a:t>parse_sp_crack02 </a:t>
            </a:r>
            <a:r>
              <a:rPr lang="en-US" sz="2800" dirty="0" err="1">
                <a:solidFill>
                  <a:srgbClr val="000000"/>
                </a:solidFill>
              </a:rPr>
              <a:t>fcn</a:t>
            </a:r>
            <a:r>
              <a:rPr lang="en-US" sz="2800" dirty="0">
                <a:solidFill>
                  <a:srgbClr val="000000"/>
                </a:solidFill>
              </a:rPr>
              <a:t> (also very complicated)</a:t>
            </a:r>
          </a:p>
        </p:txBody>
      </p:sp>
      <p:pic>
        <p:nvPicPr>
          <p:cNvPr id="8" name="Picture 7">
            <a:extLst>
              <a:ext uri="{FF2B5EF4-FFF2-40B4-BE49-F238E27FC236}">
                <a16:creationId xmlns:a16="http://schemas.microsoft.com/office/drawing/2014/main" id="{F51C8B7E-2A54-45EB-B4AF-8DF980A95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77" y="1872286"/>
            <a:ext cx="7254523" cy="4666626"/>
          </a:xfrm>
          <a:prstGeom prst="rect">
            <a:avLst/>
          </a:prstGeom>
        </p:spPr>
      </p:pic>
      <p:grpSp>
        <p:nvGrpSpPr>
          <p:cNvPr id="9" name="Group 8">
            <a:extLst>
              <a:ext uri="{FF2B5EF4-FFF2-40B4-BE49-F238E27FC236}">
                <a16:creationId xmlns:a16="http://schemas.microsoft.com/office/drawing/2014/main" id="{45DB9F4F-B9E8-4AF3-9589-7D3B84DD746D}"/>
              </a:ext>
            </a:extLst>
          </p:cNvPr>
          <p:cNvGrpSpPr/>
          <p:nvPr/>
        </p:nvGrpSpPr>
        <p:grpSpPr>
          <a:xfrm>
            <a:off x="8388594" y="2652537"/>
            <a:ext cx="2542684" cy="2170186"/>
            <a:chOff x="5184208" y="3604186"/>
            <a:chExt cx="2542684" cy="2170186"/>
          </a:xfrm>
        </p:grpSpPr>
        <p:sp>
          <p:nvSpPr>
            <p:cNvPr id="10" name="TextBox 9">
              <a:extLst>
                <a:ext uri="{FF2B5EF4-FFF2-40B4-BE49-F238E27FC236}">
                  <a16:creationId xmlns:a16="http://schemas.microsoft.com/office/drawing/2014/main" id="{67A1CE94-159B-419A-AFBD-03FD3CE5DA3E}"/>
                </a:ext>
              </a:extLst>
            </p:cNvPr>
            <p:cNvSpPr txBox="1"/>
            <p:nvPr/>
          </p:nvSpPr>
          <p:spPr>
            <a:xfrm>
              <a:off x="5885522" y="3604186"/>
              <a:ext cx="1140056" cy="646331"/>
            </a:xfrm>
            <a:prstGeom prst="rect">
              <a:avLst/>
            </a:prstGeom>
            <a:noFill/>
          </p:spPr>
          <p:txBody>
            <a:bodyPr wrap="none" rtlCol="0">
              <a:spAutoFit/>
            </a:bodyPr>
            <a:lstStyle/>
            <a:p>
              <a:r>
                <a:rPr lang="en-US" sz="3600" dirty="0"/>
                <a:t>color</a:t>
              </a:r>
            </a:p>
          </p:txBody>
        </p:sp>
        <p:cxnSp>
          <p:nvCxnSpPr>
            <p:cNvPr id="11" name="Straight Arrow Connector 10">
              <a:extLst>
                <a:ext uri="{FF2B5EF4-FFF2-40B4-BE49-F238E27FC236}">
                  <a16:creationId xmlns:a16="http://schemas.microsoft.com/office/drawing/2014/main" id="{9220AE41-D983-4F23-B93E-2F12A949E782}"/>
                </a:ext>
              </a:extLst>
            </p:cNvPr>
            <p:cNvCxnSpPr>
              <a:cxnSpLocks/>
            </p:cNvCxnSpPr>
            <p:nvPr/>
          </p:nvCxnSpPr>
          <p:spPr>
            <a:xfrm>
              <a:off x="6455550" y="4250517"/>
              <a:ext cx="0" cy="856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B8986E-BC36-4DDD-B95A-D6E4E3DFA5DC}"/>
                </a:ext>
              </a:extLst>
            </p:cNvPr>
            <p:cNvSpPr txBox="1"/>
            <p:nvPr/>
          </p:nvSpPr>
          <p:spPr>
            <a:xfrm>
              <a:off x="5184208" y="5128041"/>
              <a:ext cx="2542684" cy="646331"/>
            </a:xfrm>
            <a:prstGeom prst="rect">
              <a:avLst/>
            </a:prstGeom>
            <a:noFill/>
          </p:spPr>
          <p:txBody>
            <a:bodyPr wrap="none" rtlCol="0">
              <a:spAutoFit/>
            </a:bodyPr>
            <a:lstStyle/>
            <a:p>
              <a:r>
                <a:rPr lang="en-US" sz="3600" dirty="0"/>
                <a:t>stress values</a:t>
              </a:r>
            </a:p>
          </p:txBody>
        </p:sp>
      </p:grpSp>
      <p:sp>
        <p:nvSpPr>
          <p:cNvPr id="13" name="TextBox 12">
            <a:extLst>
              <a:ext uri="{FF2B5EF4-FFF2-40B4-BE49-F238E27FC236}">
                <a16:creationId xmlns:a16="http://schemas.microsoft.com/office/drawing/2014/main" id="{E62AED78-CCDA-49C8-9232-9C631BFC56F2}"/>
              </a:ext>
            </a:extLst>
          </p:cNvPr>
          <p:cNvSpPr txBox="1"/>
          <p:nvPr/>
        </p:nvSpPr>
        <p:spPr>
          <a:xfrm>
            <a:off x="7581900" y="4805174"/>
            <a:ext cx="4166525" cy="646331"/>
          </a:xfrm>
          <a:prstGeom prst="rect">
            <a:avLst/>
          </a:prstGeom>
          <a:noFill/>
        </p:spPr>
        <p:txBody>
          <a:bodyPr wrap="none" rtlCol="0">
            <a:spAutoFit/>
          </a:bodyPr>
          <a:lstStyle/>
          <a:p>
            <a:r>
              <a:rPr lang="en-US" sz="3600" b="1" dirty="0">
                <a:solidFill>
                  <a:srgbClr val="00B0F0"/>
                </a:solidFill>
              </a:rPr>
              <a:t>loading</a:t>
            </a:r>
            <a:r>
              <a:rPr lang="en-US" sz="3600" dirty="0"/>
              <a:t> vs. </a:t>
            </a:r>
            <a:r>
              <a:rPr lang="en-US" sz="3600" b="1" dirty="0">
                <a:solidFill>
                  <a:srgbClr val="7030A0"/>
                </a:solidFill>
              </a:rPr>
              <a:t>unloading</a:t>
            </a:r>
          </a:p>
        </p:txBody>
      </p:sp>
    </p:spTree>
    <p:extLst>
      <p:ext uri="{BB962C8B-B14F-4D97-AF65-F5344CB8AC3E}">
        <p14:creationId xmlns:p14="http://schemas.microsoft.com/office/powerpoint/2010/main" val="2071709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AEBB29-E74D-4C5A-8888-048BB63E20A1}"/>
              </a:ext>
            </a:extLst>
          </p:cNvPr>
          <p:cNvSpPr>
            <a:spLocks noGrp="1"/>
          </p:cNvSpPr>
          <p:nvPr>
            <p:ph type="sldNum" sz="quarter" idx="12"/>
          </p:nvPr>
        </p:nvSpPr>
        <p:spPr/>
        <p:txBody>
          <a:bodyPr/>
          <a:lstStyle/>
          <a:p>
            <a:fld id="{4C5596C5-3984-4C31-8A22-A04F22FF6273}" type="slidenum">
              <a:rPr lang="en-US" smtClean="0"/>
              <a:t>33</a:t>
            </a:fld>
            <a:endParaRPr lang="en-US"/>
          </a:p>
        </p:txBody>
      </p:sp>
      <p:pic>
        <p:nvPicPr>
          <p:cNvPr id="3" name="Picture 2">
            <a:extLst>
              <a:ext uri="{FF2B5EF4-FFF2-40B4-BE49-F238E27FC236}">
                <a16:creationId xmlns:a16="http://schemas.microsoft.com/office/drawing/2014/main" id="{72FE434C-95F2-402B-A4F0-8820D4DE78F6}"/>
              </a:ext>
            </a:extLst>
          </p:cNvPr>
          <p:cNvPicPr>
            <a:picLocks noChangeAspect="1"/>
          </p:cNvPicPr>
          <p:nvPr/>
        </p:nvPicPr>
        <p:blipFill>
          <a:blip r:embed="rId2"/>
          <a:stretch>
            <a:fillRect/>
          </a:stretch>
        </p:blipFill>
        <p:spPr>
          <a:xfrm>
            <a:off x="647701" y="1852612"/>
            <a:ext cx="5867400" cy="4686300"/>
          </a:xfrm>
          <a:prstGeom prst="rect">
            <a:avLst/>
          </a:prstGeom>
        </p:spPr>
      </p:pic>
      <p:sp>
        <p:nvSpPr>
          <p:cNvPr id="14" name="Title 1">
            <a:extLst>
              <a:ext uri="{FF2B5EF4-FFF2-40B4-BE49-F238E27FC236}">
                <a16:creationId xmlns:a16="http://schemas.microsoft.com/office/drawing/2014/main" id="{54F5DE87-F696-4F52-8CA3-91D9BDF67D71}"/>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15" name="TextBox 14">
            <a:extLst>
              <a:ext uri="{FF2B5EF4-FFF2-40B4-BE49-F238E27FC236}">
                <a16:creationId xmlns:a16="http://schemas.microsoft.com/office/drawing/2014/main" id="{D1875117-8928-4B85-9EE7-F4DFFA392399}"/>
              </a:ext>
            </a:extLst>
          </p:cNvPr>
          <p:cNvSpPr txBox="1"/>
          <p:nvPr/>
        </p:nvSpPr>
        <p:spPr>
          <a:xfrm>
            <a:off x="0" y="812800"/>
            <a:ext cx="2805576" cy="523220"/>
          </a:xfrm>
          <a:prstGeom prst="rect">
            <a:avLst/>
          </a:prstGeom>
          <a:solidFill>
            <a:srgbClr val="FF9999"/>
          </a:solidFill>
        </p:spPr>
        <p:txBody>
          <a:bodyPr wrap="none" rtlCol="0">
            <a:spAutoFit/>
          </a:bodyPr>
          <a:lstStyle/>
          <a:p>
            <a:r>
              <a:rPr lang="en-US" sz="2800" dirty="0"/>
              <a:t>crack tip mapping</a:t>
            </a:r>
          </a:p>
        </p:txBody>
      </p:sp>
      <p:sp>
        <p:nvSpPr>
          <p:cNvPr id="16" name="TextBox 15">
            <a:extLst>
              <a:ext uri="{FF2B5EF4-FFF2-40B4-BE49-F238E27FC236}">
                <a16:creationId xmlns:a16="http://schemas.microsoft.com/office/drawing/2014/main" id="{2646C3C6-CB73-46BA-8C7E-5328F897B685}"/>
              </a:ext>
            </a:extLst>
          </p:cNvPr>
          <p:cNvSpPr txBox="1"/>
          <p:nvPr/>
        </p:nvSpPr>
        <p:spPr>
          <a:xfrm>
            <a:off x="3733800" y="1074410"/>
            <a:ext cx="4166525" cy="646331"/>
          </a:xfrm>
          <a:prstGeom prst="rect">
            <a:avLst/>
          </a:prstGeom>
          <a:noFill/>
        </p:spPr>
        <p:txBody>
          <a:bodyPr wrap="none" rtlCol="0">
            <a:spAutoFit/>
          </a:bodyPr>
          <a:lstStyle/>
          <a:p>
            <a:r>
              <a:rPr lang="en-US" sz="3600" b="1" dirty="0">
                <a:solidFill>
                  <a:srgbClr val="00B0F0"/>
                </a:solidFill>
              </a:rPr>
              <a:t>loading</a:t>
            </a:r>
            <a:r>
              <a:rPr lang="en-US" sz="3600" dirty="0"/>
              <a:t> vs. </a:t>
            </a:r>
            <a:r>
              <a:rPr lang="en-US" sz="3600" b="1" dirty="0">
                <a:solidFill>
                  <a:srgbClr val="7030A0"/>
                </a:solidFill>
              </a:rPr>
              <a:t>unloading</a:t>
            </a:r>
          </a:p>
        </p:txBody>
      </p:sp>
      <p:sp>
        <p:nvSpPr>
          <p:cNvPr id="4" name="Rectangle 3">
            <a:extLst>
              <a:ext uri="{FF2B5EF4-FFF2-40B4-BE49-F238E27FC236}">
                <a16:creationId xmlns:a16="http://schemas.microsoft.com/office/drawing/2014/main" id="{CDCFC646-0B1A-43E3-864F-174AC7C83BD3}"/>
              </a:ext>
            </a:extLst>
          </p:cNvPr>
          <p:cNvSpPr/>
          <p:nvPr/>
        </p:nvSpPr>
        <p:spPr>
          <a:xfrm>
            <a:off x="6514176" y="1967805"/>
            <a:ext cx="5232399" cy="1384995"/>
          </a:xfrm>
          <a:prstGeom prst="rect">
            <a:avLst/>
          </a:prstGeom>
        </p:spPr>
        <p:txBody>
          <a:bodyPr wrap="square">
            <a:spAutoFit/>
          </a:bodyPr>
          <a:lstStyle/>
          <a:p>
            <a:r>
              <a:rPr lang="en-US" sz="2800" dirty="0"/>
              <a:t>loading stresses are determined by closest orthogonal distance along the loading line</a:t>
            </a:r>
          </a:p>
        </p:txBody>
      </p:sp>
    </p:spTree>
    <p:extLst>
      <p:ext uri="{BB962C8B-B14F-4D97-AF65-F5344CB8AC3E}">
        <p14:creationId xmlns:p14="http://schemas.microsoft.com/office/powerpoint/2010/main" val="4022535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9072D9-0F1B-4E7D-911F-74E6255AE91A}"/>
              </a:ext>
            </a:extLst>
          </p:cNvPr>
          <p:cNvSpPr>
            <a:spLocks noGrp="1"/>
          </p:cNvSpPr>
          <p:nvPr>
            <p:ph type="sldNum" sz="quarter" idx="12"/>
          </p:nvPr>
        </p:nvSpPr>
        <p:spPr/>
        <p:txBody>
          <a:bodyPr/>
          <a:lstStyle/>
          <a:p>
            <a:fld id="{B7C956DB-C67A-44BE-92A1-614D581E0BB8}" type="slidenum">
              <a:rPr lang="en-US" smtClean="0"/>
              <a:t>34</a:t>
            </a:fld>
            <a:endParaRPr lang="en-US"/>
          </a:p>
        </p:txBody>
      </p:sp>
      <p:pic>
        <p:nvPicPr>
          <p:cNvPr id="6" name="Picture 5">
            <a:extLst>
              <a:ext uri="{FF2B5EF4-FFF2-40B4-BE49-F238E27FC236}">
                <a16:creationId xmlns:a16="http://schemas.microsoft.com/office/drawing/2014/main" id="{5A7F465C-3232-46E6-B81B-FEF7290BF990}"/>
              </a:ext>
            </a:extLst>
          </p:cNvPr>
          <p:cNvPicPr>
            <a:picLocks noChangeAspect="1"/>
          </p:cNvPicPr>
          <p:nvPr/>
        </p:nvPicPr>
        <p:blipFill>
          <a:blip r:embed="rId2"/>
          <a:stretch>
            <a:fillRect/>
          </a:stretch>
        </p:blipFill>
        <p:spPr>
          <a:xfrm>
            <a:off x="2428329" y="1625600"/>
            <a:ext cx="7335341" cy="5061351"/>
          </a:xfrm>
          <a:prstGeom prst="rect">
            <a:avLst/>
          </a:prstGeom>
        </p:spPr>
      </p:pic>
      <p:sp>
        <p:nvSpPr>
          <p:cNvPr id="7" name="Title 1">
            <a:extLst>
              <a:ext uri="{FF2B5EF4-FFF2-40B4-BE49-F238E27FC236}">
                <a16:creationId xmlns:a16="http://schemas.microsoft.com/office/drawing/2014/main" id="{AC11D0DB-19C9-4A58-A17A-41699ECD3F31}"/>
              </a:ext>
            </a:extLst>
          </p:cNvPr>
          <p:cNvSpPr>
            <a:spLocks noGrp="1"/>
          </p:cNvSpPr>
          <p:nvPr>
            <p:ph type="title"/>
          </p:nvPr>
        </p:nvSpPr>
        <p:spPr>
          <a:xfrm>
            <a:off x="0" y="0"/>
            <a:ext cx="7467600" cy="812800"/>
          </a:xfrm>
          <a:solidFill>
            <a:srgbClr val="FFCC66"/>
          </a:solidFill>
        </p:spPr>
        <p:txBody>
          <a:bodyPr/>
          <a:lstStyle/>
          <a:p>
            <a:r>
              <a:rPr lang="en-US" dirty="0"/>
              <a:t>Image analysis (</a:t>
            </a:r>
            <a:r>
              <a:rPr lang="en-US" dirty="0" err="1"/>
              <a:t>sp</a:t>
            </a:r>
            <a:r>
              <a:rPr lang="en-US" dirty="0"/>
              <a:t> experiments)</a:t>
            </a:r>
          </a:p>
        </p:txBody>
      </p:sp>
      <p:sp>
        <p:nvSpPr>
          <p:cNvPr id="8" name="TextBox 7">
            <a:extLst>
              <a:ext uri="{FF2B5EF4-FFF2-40B4-BE49-F238E27FC236}">
                <a16:creationId xmlns:a16="http://schemas.microsoft.com/office/drawing/2014/main" id="{F73B80B7-464F-4D49-8431-45DB8DD382EE}"/>
              </a:ext>
            </a:extLst>
          </p:cNvPr>
          <p:cNvSpPr txBox="1"/>
          <p:nvPr/>
        </p:nvSpPr>
        <p:spPr>
          <a:xfrm>
            <a:off x="0" y="812800"/>
            <a:ext cx="2805576" cy="523220"/>
          </a:xfrm>
          <a:prstGeom prst="rect">
            <a:avLst/>
          </a:prstGeom>
          <a:solidFill>
            <a:srgbClr val="FF9999"/>
          </a:solidFill>
        </p:spPr>
        <p:txBody>
          <a:bodyPr wrap="none" rtlCol="0">
            <a:spAutoFit/>
          </a:bodyPr>
          <a:lstStyle/>
          <a:p>
            <a:r>
              <a:rPr lang="en-US" sz="2800" dirty="0"/>
              <a:t>crack tip mapping</a:t>
            </a:r>
          </a:p>
        </p:txBody>
      </p:sp>
    </p:spTree>
    <p:extLst>
      <p:ext uri="{BB962C8B-B14F-4D97-AF65-F5344CB8AC3E}">
        <p14:creationId xmlns:p14="http://schemas.microsoft.com/office/powerpoint/2010/main" val="2024859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06DF34-BB4D-44B0-8109-D9ADB781834A}"/>
              </a:ext>
            </a:extLst>
          </p:cNvPr>
          <p:cNvSpPr>
            <a:spLocks noGrp="1"/>
          </p:cNvSpPr>
          <p:nvPr>
            <p:ph type="sldNum" sz="quarter" idx="12"/>
          </p:nvPr>
        </p:nvSpPr>
        <p:spPr/>
        <p:txBody>
          <a:bodyPr/>
          <a:lstStyle/>
          <a:p>
            <a:fld id="{B7C956DB-C67A-44BE-92A1-614D581E0BB8}" type="slidenum">
              <a:rPr lang="en-US" smtClean="0"/>
              <a:t>35</a:t>
            </a:fld>
            <a:endParaRPr lang="en-US"/>
          </a:p>
        </p:txBody>
      </p:sp>
      <p:sp>
        <p:nvSpPr>
          <p:cNvPr id="5" name="TextBox 4">
            <a:extLst>
              <a:ext uri="{FF2B5EF4-FFF2-40B4-BE49-F238E27FC236}">
                <a16:creationId xmlns:a16="http://schemas.microsoft.com/office/drawing/2014/main" id="{ED348384-C6B5-4621-BF25-F69166F3CFDB}"/>
              </a:ext>
            </a:extLst>
          </p:cNvPr>
          <p:cNvSpPr txBox="1"/>
          <p:nvPr/>
        </p:nvSpPr>
        <p:spPr>
          <a:xfrm>
            <a:off x="1435100" y="762000"/>
            <a:ext cx="9518953" cy="523220"/>
          </a:xfrm>
          <a:prstGeom prst="rect">
            <a:avLst/>
          </a:prstGeom>
          <a:noFill/>
        </p:spPr>
        <p:txBody>
          <a:bodyPr wrap="none" rtlCol="0">
            <a:spAutoFit/>
          </a:bodyPr>
          <a:lstStyle/>
          <a:p>
            <a:pPr marL="342900" indent="-342900">
              <a:buAutoNum type="arabicParenR"/>
            </a:pPr>
            <a:r>
              <a:rPr lang="en-US" sz="2800" dirty="0"/>
              <a:t>Performing image analysis for DA, bond breakage experiments</a:t>
            </a:r>
          </a:p>
        </p:txBody>
      </p:sp>
      <p:sp>
        <p:nvSpPr>
          <p:cNvPr id="6" name="Rectangle 5">
            <a:extLst>
              <a:ext uri="{FF2B5EF4-FFF2-40B4-BE49-F238E27FC236}">
                <a16:creationId xmlns:a16="http://schemas.microsoft.com/office/drawing/2014/main" id="{2A3BF8F5-11EB-43DB-B488-00B216FF4F35}"/>
              </a:ext>
            </a:extLst>
          </p:cNvPr>
          <p:cNvSpPr/>
          <p:nvPr/>
        </p:nvSpPr>
        <p:spPr>
          <a:xfrm>
            <a:off x="1435100" y="3756025"/>
            <a:ext cx="8685391" cy="523220"/>
          </a:xfrm>
          <a:prstGeom prst="rect">
            <a:avLst/>
          </a:prstGeom>
        </p:spPr>
        <p:txBody>
          <a:bodyPr wrap="none">
            <a:spAutoFit/>
          </a:bodyPr>
          <a:lstStyle/>
          <a:p>
            <a:pPr marL="514350" indent="-514350">
              <a:buFont typeface="+mj-lt"/>
              <a:buAutoNum type="arabicParenR" startAt="2"/>
            </a:pPr>
            <a:r>
              <a:rPr lang="en-US" sz="2800" dirty="0"/>
              <a:t>Performing image analysis for spiropyran color analysis</a:t>
            </a:r>
          </a:p>
        </p:txBody>
      </p:sp>
      <p:sp>
        <p:nvSpPr>
          <p:cNvPr id="7" name="TextBox 6">
            <a:extLst>
              <a:ext uri="{FF2B5EF4-FFF2-40B4-BE49-F238E27FC236}">
                <a16:creationId xmlns:a16="http://schemas.microsoft.com/office/drawing/2014/main" id="{F4CB26D8-8F0C-4B31-A607-898E41B6BA5A}"/>
              </a:ext>
            </a:extLst>
          </p:cNvPr>
          <p:cNvSpPr txBox="1"/>
          <p:nvPr/>
        </p:nvSpPr>
        <p:spPr>
          <a:xfrm>
            <a:off x="2451100" y="1384533"/>
            <a:ext cx="2747868" cy="523220"/>
          </a:xfrm>
          <a:prstGeom prst="rect">
            <a:avLst/>
          </a:prstGeom>
          <a:solidFill>
            <a:srgbClr val="92D050"/>
          </a:solidFill>
        </p:spPr>
        <p:txBody>
          <a:bodyPr wrap="none" rtlCol="0">
            <a:spAutoFit/>
          </a:bodyPr>
          <a:lstStyle/>
          <a:p>
            <a:r>
              <a:rPr lang="en-US" sz="2800" dirty="0"/>
              <a:t>image correction</a:t>
            </a:r>
          </a:p>
        </p:txBody>
      </p:sp>
      <p:sp>
        <p:nvSpPr>
          <p:cNvPr id="8" name="TextBox 7">
            <a:extLst>
              <a:ext uri="{FF2B5EF4-FFF2-40B4-BE49-F238E27FC236}">
                <a16:creationId xmlns:a16="http://schemas.microsoft.com/office/drawing/2014/main" id="{4C22A128-EA3D-4E56-862B-91A8916236BD}"/>
              </a:ext>
            </a:extLst>
          </p:cNvPr>
          <p:cNvSpPr txBox="1"/>
          <p:nvPr/>
        </p:nvSpPr>
        <p:spPr>
          <a:xfrm>
            <a:off x="2451100" y="1896132"/>
            <a:ext cx="2228495" cy="523220"/>
          </a:xfrm>
          <a:prstGeom prst="rect">
            <a:avLst/>
          </a:prstGeom>
          <a:solidFill>
            <a:schemeClr val="bg1">
              <a:lumMod val="75000"/>
            </a:schemeClr>
          </a:solidFill>
        </p:spPr>
        <p:txBody>
          <a:bodyPr wrap="none" rtlCol="0">
            <a:spAutoFit/>
          </a:bodyPr>
          <a:lstStyle/>
          <a:p>
            <a:r>
              <a:rPr lang="en-US" sz="2800" dirty="0"/>
              <a:t>noise removal</a:t>
            </a:r>
          </a:p>
        </p:txBody>
      </p:sp>
      <p:sp>
        <p:nvSpPr>
          <p:cNvPr id="10" name="TextBox 9">
            <a:extLst>
              <a:ext uri="{FF2B5EF4-FFF2-40B4-BE49-F238E27FC236}">
                <a16:creationId xmlns:a16="http://schemas.microsoft.com/office/drawing/2014/main" id="{85F48106-A0CB-4395-B81C-C3BCB0857354}"/>
              </a:ext>
            </a:extLst>
          </p:cNvPr>
          <p:cNvSpPr txBox="1"/>
          <p:nvPr/>
        </p:nvSpPr>
        <p:spPr>
          <a:xfrm>
            <a:off x="2451100" y="2411339"/>
            <a:ext cx="2404826" cy="523220"/>
          </a:xfrm>
          <a:prstGeom prst="rect">
            <a:avLst/>
          </a:prstGeom>
          <a:solidFill>
            <a:srgbClr val="FFCC66"/>
          </a:solidFill>
        </p:spPr>
        <p:txBody>
          <a:bodyPr wrap="none" rtlCol="0">
            <a:spAutoFit/>
          </a:bodyPr>
          <a:lstStyle/>
          <a:p>
            <a:r>
              <a:rPr lang="en-US" sz="2800" dirty="0"/>
              <a:t>image stitching</a:t>
            </a:r>
          </a:p>
        </p:txBody>
      </p:sp>
      <p:sp>
        <p:nvSpPr>
          <p:cNvPr id="11" name="TextBox 10">
            <a:extLst>
              <a:ext uri="{FF2B5EF4-FFF2-40B4-BE49-F238E27FC236}">
                <a16:creationId xmlns:a16="http://schemas.microsoft.com/office/drawing/2014/main" id="{F7DFA354-B6E6-4D46-B867-FC8E85FA453F}"/>
              </a:ext>
            </a:extLst>
          </p:cNvPr>
          <p:cNvSpPr txBox="1"/>
          <p:nvPr/>
        </p:nvSpPr>
        <p:spPr>
          <a:xfrm>
            <a:off x="2451100" y="4408371"/>
            <a:ext cx="3477234" cy="523220"/>
          </a:xfrm>
          <a:prstGeom prst="rect">
            <a:avLst/>
          </a:prstGeom>
          <a:solidFill>
            <a:srgbClr val="99CCFF"/>
          </a:solidFill>
        </p:spPr>
        <p:txBody>
          <a:bodyPr wrap="none" rtlCol="0">
            <a:spAutoFit/>
          </a:bodyPr>
          <a:lstStyle/>
          <a:p>
            <a:r>
              <a:rPr lang="en-US" sz="2800" dirty="0"/>
              <a:t>step cyclic loading test</a:t>
            </a:r>
          </a:p>
        </p:txBody>
      </p:sp>
      <p:sp>
        <p:nvSpPr>
          <p:cNvPr id="12" name="TextBox 11">
            <a:extLst>
              <a:ext uri="{FF2B5EF4-FFF2-40B4-BE49-F238E27FC236}">
                <a16:creationId xmlns:a16="http://schemas.microsoft.com/office/drawing/2014/main" id="{417F910D-D978-47F7-ACFB-F999F248688F}"/>
              </a:ext>
            </a:extLst>
          </p:cNvPr>
          <p:cNvSpPr txBox="1"/>
          <p:nvPr/>
        </p:nvSpPr>
        <p:spPr>
          <a:xfrm>
            <a:off x="2451100" y="4931591"/>
            <a:ext cx="2308645" cy="523220"/>
          </a:xfrm>
          <a:prstGeom prst="rect">
            <a:avLst/>
          </a:prstGeom>
          <a:solidFill>
            <a:srgbClr val="CC99FF"/>
          </a:solidFill>
        </p:spPr>
        <p:txBody>
          <a:bodyPr wrap="none" rtlCol="0">
            <a:spAutoFit/>
          </a:bodyPr>
          <a:lstStyle/>
          <a:p>
            <a:r>
              <a:rPr lang="en-US" sz="2800" dirty="0"/>
              <a:t>color mapping</a:t>
            </a:r>
          </a:p>
        </p:txBody>
      </p:sp>
      <p:sp>
        <p:nvSpPr>
          <p:cNvPr id="13" name="TextBox 12">
            <a:extLst>
              <a:ext uri="{FF2B5EF4-FFF2-40B4-BE49-F238E27FC236}">
                <a16:creationId xmlns:a16="http://schemas.microsoft.com/office/drawing/2014/main" id="{4B698CFE-2C82-4647-BE5D-2498754E865D}"/>
              </a:ext>
            </a:extLst>
          </p:cNvPr>
          <p:cNvSpPr txBox="1"/>
          <p:nvPr/>
        </p:nvSpPr>
        <p:spPr>
          <a:xfrm>
            <a:off x="2451100" y="5454811"/>
            <a:ext cx="2805576" cy="523220"/>
          </a:xfrm>
          <a:prstGeom prst="rect">
            <a:avLst/>
          </a:prstGeom>
          <a:solidFill>
            <a:srgbClr val="FF9999"/>
          </a:solidFill>
        </p:spPr>
        <p:txBody>
          <a:bodyPr wrap="none" rtlCol="0">
            <a:spAutoFit/>
          </a:bodyPr>
          <a:lstStyle/>
          <a:p>
            <a:r>
              <a:rPr lang="en-US" sz="2800" dirty="0"/>
              <a:t>crack tip mapping</a:t>
            </a:r>
          </a:p>
        </p:txBody>
      </p:sp>
    </p:spTree>
    <p:extLst>
      <p:ext uri="{BB962C8B-B14F-4D97-AF65-F5344CB8AC3E}">
        <p14:creationId xmlns:p14="http://schemas.microsoft.com/office/powerpoint/2010/main" val="3633422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36D2-720B-4D25-874B-33DA94004A30}"/>
              </a:ext>
            </a:extLst>
          </p:cNvPr>
          <p:cNvSpPr>
            <a:spLocks noGrp="1"/>
          </p:cNvSpPr>
          <p:nvPr>
            <p:ph type="title"/>
          </p:nvPr>
        </p:nvSpPr>
        <p:spPr>
          <a:xfrm>
            <a:off x="838200" y="365126"/>
            <a:ext cx="10515600" cy="844550"/>
          </a:xfrm>
        </p:spPr>
        <p:txBody>
          <a:bodyPr/>
          <a:lstStyle/>
          <a:p>
            <a:r>
              <a:rPr lang="en-US" dirty="0"/>
              <a:t>image basics</a:t>
            </a:r>
          </a:p>
        </p:txBody>
      </p:sp>
      <p:sp>
        <p:nvSpPr>
          <p:cNvPr id="4" name="Slide Number Placeholder 3">
            <a:extLst>
              <a:ext uri="{FF2B5EF4-FFF2-40B4-BE49-F238E27FC236}">
                <a16:creationId xmlns:a16="http://schemas.microsoft.com/office/drawing/2014/main" id="{624CF490-162A-45DE-BA36-0822E147D6C4}"/>
              </a:ext>
            </a:extLst>
          </p:cNvPr>
          <p:cNvSpPr>
            <a:spLocks noGrp="1"/>
          </p:cNvSpPr>
          <p:nvPr>
            <p:ph type="sldNum" sz="quarter" idx="12"/>
          </p:nvPr>
        </p:nvSpPr>
        <p:spPr/>
        <p:txBody>
          <a:bodyPr/>
          <a:lstStyle/>
          <a:p>
            <a:fld id="{B7C956DB-C67A-44BE-92A1-614D581E0BB8}" type="slidenum">
              <a:rPr lang="en-US" smtClean="0"/>
              <a:t>4</a:t>
            </a:fld>
            <a:endParaRPr lang="en-US"/>
          </a:p>
        </p:txBody>
      </p:sp>
      <p:grpSp>
        <p:nvGrpSpPr>
          <p:cNvPr id="18" name="Group 17">
            <a:extLst>
              <a:ext uri="{FF2B5EF4-FFF2-40B4-BE49-F238E27FC236}">
                <a16:creationId xmlns:a16="http://schemas.microsoft.com/office/drawing/2014/main" id="{F51E4644-9E1F-4690-82DD-40B76EA44960}"/>
              </a:ext>
            </a:extLst>
          </p:cNvPr>
          <p:cNvGrpSpPr/>
          <p:nvPr/>
        </p:nvGrpSpPr>
        <p:grpSpPr>
          <a:xfrm>
            <a:off x="675545" y="1358368"/>
            <a:ext cx="4121565" cy="4141264"/>
            <a:chOff x="2457126" y="2600089"/>
            <a:chExt cx="4121565" cy="4141264"/>
          </a:xfrm>
        </p:grpSpPr>
        <p:sp>
          <p:nvSpPr>
            <p:cNvPr id="6" name="Rectangle 5">
              <a:extLst>
                <a:ext uri="{FF2B5EF4-FFF2-40B4-BE49-F238E27FC236}">
                  <a16:creationId xmlns:a16="http://schemas.microsoft.com/office/drawing/2014/main" id="{86D57526-BD19-43B9-B023-A855E216C030}"/>
                </a:ext>
              </a:extLst>
            </p:cNvPr>
            <p:cNvSpPr>
              <a:spLocks noChangeAspect="1"/>
            </p:cNvSpPr>
            <p:nvPr/>
          </p:nvSpPr>
          <p:spPr>
            <a:xfrm>
              <a:off x="3173896" y="3269974"/>
              <a:ext cx="3011556" cy="3011556"/>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F426BB2-3537-4926-B0D2-F2D639FE3477}"/>
                </a:ext>
              </a:extLst>
            </p:cNvPr>
            <p:cNvCxnSpPr>
              <a:cxnSpLocks/>
            </p:cNvCxnSpPr>
            <p:nvPr/>
          </p:nvCxnSpPr>
          <p:spPr>
            <a:xfrm>
              <a:off x="3173896" y="3021495"/>
              <a:ext cx="30115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2FEBE58-6AA2-4EBB-9607-6683D5919748}"/>
                </a:ext>
              </a:extLst>
            </p:cNvPr>
            <p:cNvCxnSpPr>
              <a:cxnSpLocks/>
            </p:cNvCxnSpPr>
            <p:nvPr/>
          </p:nvCxnSpPr>
          <p:spPr>
            <a:xfrm>
              <a:off x="2918791" y="3348106"/>
              <a:ext cx="0" cy="30082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19FD9A9-DADE-4A4E-BE26-93330CCABFE3}"/>
                </a:ext>
              </a:extLst>
            </p:cNvPr>
            <p:cNvSpPr txBox="1"/>
            <p:nvPr/>
          </p:nvSpPr>
          <p:spPr>
            <a:xfrm>
              <a:off x="2771154" y="2836829"/>
              <a:ext cx="295274" cy="369332"/>
            </a:xfrm>
            <a:prstGeom prst="rect">
              <a:avLst/>
            </a:prstGeom>
            <a:noFill/>
          </p:spPr>
          <p:txBody>
            <a:bodyPr wrap="none" rtlCol="0">
              <a:spAutoFit/>
            </a:bodyPr>
            <a:lstStyle/>
            <a:p>
              <a:r>
                <a:rPr lang="en-US" dirty="0"/>
                <a:t>0</a:t>
              </a:r>
            </a:p>
          </p:txBody>
        </p:sp>
        <p:sp>
          <p:nvSpPr>
            <p:cNvPr id="12" name="Smiley Face 11">
              <a:extLst>
                <a:ext uri="{FF2B5EF4-FFF2-40B4-BE49-F238E27FC236}">
                  <a16:creationId xmlns:a16="http://schemas.microsoft.com/office/drawing/2014/main" id="{0509B972-D66B-40F9-B4C7-5316F6703930}"/>
                </a:ext>
              </a:extLst>
            </p:cNvPr>
            <p:cNvSpPr>
              <a:spLocks noChangeAspect="1"/>
            </p:cNvSpPr>
            <p:nvPr/>
          </p:nvSpPr>
          <p:spPr>
            <a:xfrm>
              <a:off x="3515553" y="3688107"/>
              <a:ext cx="2328241" cy="2328241"/>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EA9BE6-9B89-4F0A-8755-7FCA69C0D391}"/>
                </a:ext>
              </a:extLst>
            </p:cNvPr>
            <p:cNvSpPr txBox="1"/>
            <p:nvPr/>
          </p:nvSpPr>
          <p:spPr>
            <a:xfrm>
              <a:off x="4398987" y="2600089"/>
              <a:ext cx="561372" cy="461665"/>
            </a:xfrm>
            <a:prstGeom prst="rect">
              <a:avLst/>
            </a:prstGeom>
            <a:noFill/>
          </p:spPr>
          <p:txBody>
            <a:bodyPr wrap="none" rtlCol="0">
              <a:spAutoFit/>
            </a:bodyPr>
            <a:lstStyle/>
            <a:p>
              <a:pPr algn="ctr"/>
              <a:r>
                <a:rPr lang="en-US" sz="2400" dirty="0"/>
                <a:t>col</a:t>
              </a:r>
            </a:p>
          </p:txBody>
        </p:sp>
        <p:sp>
          <p:nvSpPr>
            <p:cNvPr id="14" name="TextBox 13">
              <a:extLst>
                <a:ext uri="{FF2B5EF4-FFF2-40B4-BE49-F238E27FC236}">
                  <a16:creationId xmlns:a16="http://schemas.microsoft.com/office/drawing/2014/main" id="{B40977DC-F885-4054-8D45-032B54C4634E}"/>
                </a:ext>
              </a:extLst>
            </p:cNvPr>
            <p:cNvSpPr txBox="1"/>
            <p:nvPr/>
          </p:nvSpPr>
          <p:spPr>
            <a:xfrm rot="16200000">
              <a:off x="2358381" y="4544919"/>
              <a:ext cx="659156" cy="461665"/>
            </a:xfrm>
            <a:prstGeom prst="rect">
              <a:avLst/>
            </a:prstGeom>
            <a:noFill/>
          </p:spPr>
          <p:txBody>
            <a:bodyPr wrap="none" rtlCol="0">
              <a:spAutoFit/>
            </a:bodyPr>
            <a:lstStyle/>
            <a:p>
              <a:pPr algn="ctr"/>
              <a:r>
                <a:rPr lang="en-US" sz="2400" dirty="0"/>
                <a:t>row</a:t>
              </a:r>
            </a:p>
          </p:txBody>
        </p:sp>
        <p:sp>
          <p:nvSpPr>
            <p:cNvPr id="16" name="TextBox 15">
              <a:extLst>
                <a:ext uri="{FF2B5EF4-FFF2-40B4-BE49-F238E27FC236}">
                  <a16:creationId xmlns:a16="http://schemas.microsoft.com/office/drawing/2014/main" id="{BDCE890A-DA2D-4F5C-8D09-41A76359E86D}"/>
                </a:ext>
              </a:extLst>
            </p:cNvPr>
            <p:cNvSpPr txBox="1"/>
            <p:nvPr/>
          </p:nvSpPr>
          <p:spPr>
            <a:xfrm>
              <a:off x="6268991" y="2744496"/>
              <a:ext cx="309700" cy="461665"/>
            </a:xfrm>
            <a:prstGeom prst="rect">
              <a:avLst/>
            </a:prstGeom>
            <a:noFill/>
          </p:spPr>
          <p:txBody>
            <a:bodyPr wrap="none" rtlCol="0">
              <a:spAutoFit/>
            </a:bodyPr>
            <a:lstStyle/>
            <a:p>
              <a:r>
                <a:rPr lang="en-US" sz="2400" dirty="0"/>
                <a:t>x</a:t>
              </a:r>
            </a:p>
          </p:txBody>
        </p:sp>
        <p:sp>
          <p:nvSpPr>
            <p:cNvPr id="17" name="TextBox 16">
              <a:extLst>
                <a:ext uri="{FF2B5EF4-FFF2-40B4-BE49-F238E27FC236}">
                  <a16:creationId xmlns:a16="http://schemas.microsoft.com/office/drawing/2014/main" id="{0AF16382-24B4-43A5-9137-73CA9957A4EC}"/>
                </a:ext>
              </a:extLst>
            </p:cNvPr>
            <p:cNvSpPr txBox="1"/>
            <p:nvPr/>
          </p:nvSpPr>
          <p:spPr>
            <a:xfrm>
              <a:off x="2751275" y="6279688"/>
              <a:ext cx="319318" cy="461665"/>
            </a:xfrm>
            <a:prstGeom prst="rect">
              <a:avLst/>
            </a:prstGeom>
            <a:noFill/>
          </p:spPr>
          <p:txBody>
            <a:bodyPr wrap="none" rtlCol="0">
              <a:spAutoFit/>
            </a:bodyPr>
            <a:lstStyle/>
            <a:p>
              <a:r>
                <a:rPr lang="en-US" sz="2400" dirty="0"/>
                <a:t>y</a:t>
              </a:r>
            </a:p>
          </p:txBody>
        </p:sp>
      </p:grpSp>
      <p:sp>
        <p:nvSpPr>
          <p:cNvPr id="3" name="TextBox 2">
            <a:extLst>
              <a:ext uri="{FF2B5EF4-FFF2-40B4-BE49-F238E27FC236}">
                <a16:creationId xmlns:a16="http://schemas.microsoft.com/office/drawing/2014/main" id="{9E48EBAC-82F6-4B71-9C96-023A32197068}"/>
              </a:ext>
            </a:extLst>
          </p:cNvPr>
          <p:cNvSpPr txBox="1"/>
          <p:nvPr/>
        </p:nvSpPr>
        <p:spPr>
          <a:xfrm>
            <a:off x="5696951" y="1733607"/>
            <a:ext cx="2549889" cy="646331"/>
          </a:xfrm>
          <a:prstGeom prst="rect">
            <a:avLst/>
          </a:prstGeom>
          <a:solidFill>
            <a:srgbClr val="FFCC66"/>
          </a:solidFill>
          <a:effectLst>
            <a:outerShdw blurRad="50800" dist="38100" dir="2700000" algn="tl" rotWithShape="0">
              <a:prstClr val="black">
                <a:alpha val="40000"/>
              </a:prstClr>
            </a:outerShdw>
          </a:effectLst>
        </p:spPr>
        <p:txBody>
          <a:bodyPr wrap="square" rtlCol="0">
            <a:spAutoFit/>
          </a:bodyPr>
          <a:lstStyle/>
          <a:p>
            <a:pPr algn="ctr"/>
            <a:r>
              <a:rPr lang="en-US" sz="3600" dirty="0"/>
              <a:t>color depth</a:t>
            </a:r>
          </a:p>
        </p:txBody>
      </p:sp>
      <p:sp>
        <p:nvSpPr>
          <p:cNvPr id="7" name="TextBox 6">
            <a:extLst>
              <a:ext uri="{FF2B5EF4-FFF2-40B4-BE49-F238E27FC236}">
                <a16:creationId xmlns:a16="http://schemas.microsoft.com/office/drawing/2014/main" id="{CD5A5FC4-347A-4A51-8243-1FB97A301764}"/>
              </a:ext>
            </a:extLst>
          </p:cNvPr>
          <p:cNvSpPr txBox="1"/>
          <p:nvPr/>
        </p:nvSpPr>
        <p:spPr>
          <a:xfrm>
            <a:off x="5662479" y="2604287"/>
            <a:ext cx="2584362" cy="1569660"/>
          </a:xfrm>
          <a:prstGeom prst="rect">
            <a:avLst/>
          </a:prstGeom>
          <a:noFill/>
        </p:spPr>
        <p:txBody>
          <a:bodyPr wrap="none" rtlCol="0">
            <a:spAutoFit/>
          </a:bodyPr>
          <a:lstStyle/>
          <a:p>
            <a:r>
              <a:rPr lang="en-US" sz="3200" dirty="0"/>
              <a:t>8-bit: 0-255</a:t>
            </a:r>
          </a:p>
          <a:p>
            <a:r>
              <a:rPr lang="en-US" sz="3200" dirty="0"/>
              <a:t>12-bit: 0-4095</a:t>
            </a:r>
          </a:p>
          <a:p>
            <a:r>
              <a:rPr lang="en-US" sz="3200" dirty="0"/>
              <a:t>16 bit: 0-65535</a:t>
            </a:r>
          </a:p>
        </p:txBody>
      </p:sp>
    </p:spTree>
    <p:extLst>
      <p:ext uri="{BB962C8B-B14F-4D97-AF65-F5344CB8AC3E}">
        <p14:creationId xmlns:p14="http://schemas.microsoft.com/office/powerpoint/2010/main" val="1969098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5018E3-55B4-4A09-8DFC-38256D161971}"/>
              </a:ext>
            </a:extLst>
          </p:cNvPr>
          <p:cNvSpPr>
            <a:spLocks noGrp="1"/>
          </p:cNvSpPr>
          <p:nvPr>
            <p:ph type="sldNum" sz="quarter" idx="12"/>
          </p:nvPr>
        </p:nvSpPr>
        <p:spPr/>
        <p:txBody>
          <a:bodyPr/>
          <a:lstStyle/>
          <a:p>
            <a:fld id="{B7C956DB-C67A-44BE-92A1-614D581E0BB8}" type="slidenum">
              <a:rPr lang="en-US" smtClean="0"/>
              <a:t>5</a:t>
            </a:fld>
            <a:endParaRPr lang="en-US"/>
          </a:p>
        </p:txBody>
      </p:sp>
      <p:sp>
        <p:nvSpPr>
          <p:cNvPr id="5" name="Title 1">
            <a:extLst>
              <a:ext uri="{FF2B5EF4-FFF2-40B4-BE49-F238E27FC236}">
                <a16:creationId xmlns:a16="http://schemas.microsoft.com/office/drawing/2014/main" id="{3F9BE029-0439-4FAB-AC1B-60FE20265BC5}"/>
              </a:ext>
            </a:extLst>
          </p:cNvPr>
          <p:cNvSpPr>
            <a:spLocks noGrp="1"/>
          </p:cNvSpPr>
          <p:nvPr>
            <p:ph type="title"/>
          </p:nvPr>
        </p:nvSpPr>
        <p:spPr>
          <a:xfrm>
            <a:off x="838200" y="365126"/>
            <a:ext cx="10515600" cy="844550"/>
          </a:xfrm>
        </p:spPr>
        <p:txBody>
          <a:bodyPr/>
          <a:lstStyle/>
          <a:p>
            <a:r>
              <a:rPr lang="en-US" dirty="0"/>
              <a:t>image formats</a:t>
            </a:r>
          </a:p>
        </p:txBody>
      </p:sp>
      <p:sp>
        <p:nvSpPr>
          <p:cNvPr id="6" name="TextBox 5">
            <a:extLst>
              <a:ext uri="{FF2B5EF4-FFF2-40B4-BE49-F238E27FC236}">
                <a16:creationId xmlns:a16="http://schemas.microsoft.com/office/drawing/2014/main" id="{8EEDC169-219C-4DD3-9BE3-21334181F3D9}"/>
              </a:ext>
            </a:extLst>
          </p:cNvPr>
          <p:cNvSpPr txBox="1"/>
          <p:nvPr/>
        </p:nvSpPr>
        <p:spPr>
          <a:xfrm>
            <a:off x="1114426" y="1428750"/>
            <a:ext cx="10515600" cy="830997"/>
          </a:xfrm>
          <a:prstGeom prst="rect">
            <a:avLst/>
          </a:prstGeom>
          <a:noFill/>
        </p:spPr>
        <p:txBody>
          <a:bodyPr wrap="square" rtlCol="0">
            <a:spAutoFit/>
          </a:bodyPr>
          <a:lstStyle/>
          <a:p>
            <a:r>
              <a:rPr lang="en-US" sz="2400" dirty="0"/>
              <a:t>currently raw, uncompressed tiff images and raw, uncompressed </a:t>
            </a:r>
            <a:r>
              <a:rPr lang="en-US" sz="2400" dirty="0" err="1"/>
              <a:t>avi</a:t>
            </a:r>
            <a:r>
              <a:rPr lang="en-US" sz="2400" dirty="0"/>
              <a:t> 2.0 are implemented in the scripts</a:t>
            </a:r>
          </a:p>
        </p:txBody>
      </p:sp>
      <p:grpSp>
        <p:nvGrpSpPr>
          <p:cNvPr id="7" name="Group 6">
            <a:extLst>
              <a:ext uri="{FF2B5EF4-FFF2-40B4-BE49-F238E27FC236}">
                <a16:creationId xmlns:a16="http://schemas.microsoft.com/office/drawing/2014/main" id="{996F7610-D1DB-4522-B1FD-7078B98EB856}"/>
              </a:ext>
            </a:extLst>
          </p:cNvPr>
          <p:cNvGrpSpPr/>
          <p:nvPr/>
        </p:nvGrpSpPr>
        <p:grpSpPr>
          <a:xfrm>
            <a:off x="3069667" y="2876219"/>
            <a:ext cx="5905784" cy="1365541"/>
            <a:chOff x="5615649" y="3021828"/>
            <a:chExt cx="5905784" cy="1365541"/>
          </a:xfrm>
        </p:grpSpPr>
        <p:sp>
          <p:nvSpPr>
            <p:cNvPr id="8" name="Rectangle 7">
              <a:extLst>
                <a:ext uri="{FF2B5EF4-FFF2-40B4-BE49-F238E27FC236}">
                  <a16:creationId xmlns:a16="http://schemas.microsoft.com/office/drawing/2014/main" id="{C6909F50-F81B-4A70-B93C-4E128D0B9C22}"/>
                </a:ext>
              </a:extLst>
            </p:cNvPr>
            <p:cNvSpPr/>
            <p:nvPr/>
          </p:nvSpPr>
          <p:spPr>
            <a:xfrm>
              <a:off x="5615649" y="3483493"/>
              <a:ext cx="5905784" cy="461665"/>
            </a:xfrm>
            <a:prstGeom prst="rect">
              <a:avLst/>
            </a:prstGeom>
          </p:spPr>
          <p:txBody>
            <a:bodyPr wrap="none">
              <a:spAutoFit/>
            </a:bodyPr>
            <a:lstStyle/>
            <a:p>
              <a:r>
                <a:rPr lang="en-US" sz="2400" dirty="0"/>
                <a:t>1) loss-less (more efficient way of storing data)</a:t>
              </a:r>
            </a:p>
          </p:txBody>
        </p:sp>
        <p:sp>
          <p:nvSpPr>
            <p:cNvPr id="9" name="Rectangle 8">
              <a:extLst>
                <a:ext uri="{FF2B5EF4-FFF2-40B4-BE49-F238E27FC236}">
                  <a16:creationId xmlns:a16="http://schemas.microsoft.com/office/drawing/2014/main" id="{F41CA372-FF30-4657-A5A1-6EC5D9ACD330}"/>
                </a:ext>
              </a:extLst>
            </p:cNvPr>
            <p:cNvSpPr/>
            <p:nvPr/>
          </p:nvSpPr>
          <p:spPr>
            <a:xfrm>
              <a:off x="5615649" y="3925704"/>
              <a:ext cx="3666388" cy="461665"/>
            </a:xfrm>
            <a:prstGeom prst="rect">
              <a:avLst/>
            </a:prstGeom>
          </p:spPr>
          <p:txBody>
            <a:bodyPr wrap="none">
              <a:spAutoFit/>
            </a:bodyPr>
            <a:lstStyle/>
            <a:p>
              <a:r>
                <a:rPr lang="en-US" sz="2400" dirty="0"/>
                <a:t>2) lossy (loss of information)</a:t>
              </a:r>
            </a:p>
          </p:txBody>
        </p:sp>
        <p:sp>
          <p:nvSpPr>
            <p:cNvPr id="10" name="Rectangle 9">
              <a:extLst>
                <a:ext uri="{FF2B5EF4-FFF2-40B4-BE49-F238E27FC236}">
                  <a16:creationId xmlns:a16="http://schemas.microsoft.com/office/drawing/2014/main" id="{939E779A-B4F9-40AA-B909-8E1DC4888CA6}"/>
                </a:ext>
              </a:extLst>
            </p:cNvPr>
            <p:cNvSpPr/>
            <p:nvPr/>
          </p:nvSpPr>
          <p:spPr>
            <a:xfrm>
              <a:off x="5615649" y="3021828"/>
              <a:ext cx="3114955" cy="461665"/>
            </a:xfrm>
            <a:prstGeom prst="rect">
              <a:avLst/>
            </a:prstGeom>
          </p:spPr>
          <p:txBody>
            <a:bodyPr wrap="none">
              <a:spAutoFit/>
            </a:bodyPr>
            <a:lstStyle/>
            <a:p>
              <a:r>
                <a:rPr lang="en-US" sz="2400" dirty="0"/>
                <a:t>2 types of compression:</a:t>
              </a:r>
            </a:p>
          </p:txBody>
        </p:sp>
      </p:grpSp>
      <p:sp>
        <p:nvSpPr>
          <p:cNvPr id="11" name="TextBox 10">
            <a:extLst>
              <a:ext uri="{FF2B5EF4-FFF2-40B4-BE49-F238E27FC236}">
                <a16:creationId xmlns:a16="http://schemas.microsoft.com/office/drawing/2014/main" id="{C6C1ABB1-3213-4ABE-8EB3-00F33FF82274}"/>
              </a:ext>
            </a:extLst>
          </p:cNvPr>
          <p:cNvSpPr txBox="1"/>
          <p:nvPr/>
        </p:nvSpPr>
        <p:spPr>
          <a:xfrm>
            <a:off x="2983474" y="4338649"/>
            <a:ext cx="6681637" cy="461665"/>
          </a:xfrm>
          <a:prstGeom prst="rect">
            <a:avLst/>
          </a:prstGeom>
          <a:noFill/>
        </p:spPr>
        <p:txBody>
          <a:bodyPr wrap="none" rtlCol="0">
            <a:spAutoFit/>
          </a:bodyPr>
          <a:lstStyle/>
          <a:p>
            <a:r>
              <a:rPr lang="en-US" sz="2400" dirty="0"/>
              <a:t>How images are compressed are often proprietary…</a:t>
            </a:r>
          </a:p>
        </p:txBody>
      </p:sp>
      <p:sp>
        <p:nvSpPr>
          <p:cNvPr id="12" name="TextBox 11">
            <a:extLst>
              <a:ext uri="{FF2B5EF4-FFF2-40B4-BE49-F238E27FC236}">
                <a16:creationId xmlns:a16="http://schemas.microsoft.com/office/drawing/2014/main" id="{71833C12-A2F8-4A1F-924C-05E20006038C}"/>
              </a:ext>
            </a:extLst>
          </p:cNvPr>
          <p:cNvSpPr txBox="1"/>
          <p:nvPr/>
        </p:nvSpPr>
        <p:spPr>
          <a:xfrm>
            <a:off x="2983474" y="5306279"/>
            <a:ext cx="6225051" cy="830997"/>
          </a:xfrm>
          <a:prstGeom prst="rect">
            <a:avLst/>
          </a:prstGeom>
          <a:noFill/>
        </p:spPr>
        <p:txBody>
          <a:bodyPr wrap="square" rtlCol="0">
            <a:spAutoFit/>
          </a:bodyPr>
          <a:lstStyle/>
          <a:p>
            <a:r>
              <a:rPr lang="en-US" sz="2400" dirty="0"/>
              <a:t>no information is lost for uncompressed images, but image size will be large</a:t>
            </a:r>
          </a:p>
        </p:txBody>
      </p:sp>
    </p:spTree>
    <p:extLst>
      <p:ext uri="{BB962C8B-B14F-4D97-AF65-F5344CB8AC3E}">
        <p14:creationId xmlns:p14="http://schemas.microsoft.com/office/powerpoint/2010/main" val="3553861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C752-B344-416A-B18B-14887E1B3EB2}"/>
              </a:ext>
            </a:extLst>
          </p:cNvPr>
          <p:cNvSpPr>
            <a:spLocks noGrp="1"/>
          </p:cNvSpPr>
          <p:nvPr>
            <p:ph type="title"/>
          </p:nvPr>
        </p:nvSpPr>
        <p:spPr>
          <a:xfrm>
            <a:off x="838200" y="365125"/>
            <a:ext cx="10515600" cy="752475"/>
          </a:xfrm>
        </p:spPr>
        <p:txBody>
          <a:bodyPr/>
          <a:lstStyle/>
          <a:p>
            <a:r>
              <a:rPr lang="en-US" dirty="0"/>
              <a:t>Work flow</a:t>
            </a:r>
          </a:p>
        </p:txBody>
      </p:sp>
      <p:sp>
        <p:nvSpPr>
          <p:cNvPr id="4" name="Slide Number Placeholder 3">
            <a:extLst>
              <a:ext uri="{FF2B5EF4-FFF2-40B4-BE49-F238E27FC236}">
                <a16:creationId xmlns:a16="http://schemas.microsoft.com/office/drawing/2014/main" id="{95683787-1D63-4221-BB37-EE3BCB0E76A1}"/>
              </a:ext>
            </a:extLst>
          </p:cNvPr>
          <p:cNvSpPr>
            <a:spLocks noGrp="1"/>
          </p:cNvSpPr>
          <p:nvPr>
            <p:ph type="sldNum" sz="quarter" idx="12"/>
          </p:nvPr>
        </p:nvSpPr>
        <p:spPr/>
        <p:txBody>
          <a:bodyPr/>
          <a:lstStyle/>
          <a:p>
            <a:fld id="{B7C956DB-C67A-44BE-92A1-614D581E0BB8}" type="slidenum">
              <a:rPr lang="en-US" smtClean="0"/>
              <a:t>6</a:t>
            </a:fld>
            <a:endParaRPr lang="en-US"/>
          </a:p>
        </p:txBody>
      </p:sp>
      <p:sp>
        <p:nvSpPr>
          <p:cNvPr id="5" name="TextBox 4">
            <a:extLst>
              <a:ext uri="{FF2B5EF4-FFF2-40B4-BE49-F238E27FC236}">
                <a16:creationId xmlns:a16="http://schemas.microsoft.com/office/drawing/2014/main" id="{E4E971AF-F16E-441D-975D-EB01CF8C1BB5}"/>
              </a:ext>
            </a:extLst>
          </p:cNvPr>
          <p:cNvSpPr txBox="1"/>
          <p:nvPr/>
        </p:nvSpPr>
        <p:spPr>
          <a:xfrm>
            <a:off x="431033" y="1553643"/>
            <a:ext cx="2306144" cy="1077218"/>
          </a:xfrm>
          <a:prstGeom prst="rect">
            <a:avLst/>
          </a:prstGeom>
          <a:noFill/>
        </p:spPr>
        <p:txBody>
          <a:bodyPr wrap="square" rtlCol="0">
            <a:spAutoFit/>
          </a:bodyPr>
          <a:lstStyle/>
          <a:p>
            <a:r>
              <a:rPr lang="en-US" sz="3200" dirty="0"/>
              <a:t>image collection</a:t>
            </a:r>
          </a:p>
        </p:txBody>
      </p:sp>
      <p:sp>
        <p:nvSpPr>
          <p:cNvPr id="6" name="TextBox 5">
            <a:extLst>
              <a:ext uri="{FF2B5EF4-FFF2-40B4-BE49-F238E27FC236}">
                <a16:creationId xmlns:a16="http://schemas.microsoft.com/office/drawing/2014/main" id="{E62D0FB3-F671-4700-B864-D3ABBB0F239E}"/>
              </a:ext>
            </a:extLst>
          </p:cNvPr>
          <p:cNvSpPr txBox="1"/>
          <p:nvPr/>
        </p:nvSpPr>
        <p:spPr>
          <a:xfrm>
            <a:off x="3135086" y="1553643"/>
            <a:ext cx="3788663" cy="1077218"/>
          </a:xfrm>
          <a:prstGeom prst="rect">
            <a:avLst/>
          </a:prstGeom>
          <a:noFill/>
        </p:spPr>
        <p:txBody>
          <a:bodyPr wrap="square" rtlCol="0">
            <a:spAutoFit/>
          </a:bodyPr>
          <a:lstStyle/>
          <a:p>
            <a:r>
              <a:rPr lang="en-US" sz="3200" dirty="0"/>
              <a:t>pre-processing</a:t>
            </a:r>
          </a:p>
          <a:p>
            <a:r>
              <a:rPr lang="en-US" sz="3200" dirty="0"/>
              <a:t>(corrections, etc.)</a:t>
            </a:r>
          </a:p>
        </p:txBody>
      </p:sp>
      <p:sp>
        <p:nvSpPr>
          <p:cNvPr id="7" name="TextBox 6">
            <a:extLst>
              <a:ext uri="{FF2B5EF4-FFF2-40B4-BE49-F238E27FC236}">
                <a16:creationId xmlns:a16="http://schemas.microsoft.com/office/drawing/2014/main" id="{BF6C4723-7A26-406B-8886-3422D07F3D08}"/>
              </a:ext>
            </a:extLst>
          </p:cNvPr>
          <p:cNvSpPr txBox="1"/>
          <p:nvPr/>
        </p:nvSpPr>
        <p:spPr>
          <a:xfrm>
            <a:off x="7197924" y="1799865"/>
            <a:ext cx="1988457" cy="584775"/>
          </a:xfrm>
          <a:prstGeom prst="rect">
            <a:avLst/>
          </a:prstGeom>
          <a:noFill/>
        </p:spPr>
        <p:txBody>
          <a:bodyPr wrap="square" rtlCol="0">
            <a:spAutoFit/>
          </a:bodyPr>
          <a:lstStyle/>
          <a:p>
            <a:r>
              <a:rPr lang="en-US" sz="3200" dirty="0"/>
              <a:t>analysis</a:t>
            </a:r>
          </a:p>
        </p:txBody>
      </p:sp>
      <p:sp>
        <p:nvSpPr>
          <p:cNvPr id="8" name="TextBox 7">
            <a:extLst>
              <a:ext uri="{FF2B5EF4-FFF2-40B4-BE49-F238E27FC236}">
                <a16:creationId xmlns:a16="http://schemas.microsoft.com/office/drawing/2014/main" id="{700C5036-9E0A-47E4-8DDA-E56429D608F2}"/>
              </a:ext>
            </a:extLst>
          </p:cNvPr>
          <p:cNvSpPr txBox="1"/>
          <p:nvPr/>
        </p:nvSpPr>
        <p:spPr>
          <a:xfrm>
            <a:off x="9982200" y="1799865"/>
            <a:ext cx="1988457" cy="584775"/>
          </a:xfrm>
          <a:prstGeom prst="rect">
            <a:avLst/>
          </a:prstGeom>
          <a:noFill/>
        </p:spPr>
        <p:txBody>
          <a:bodyPr wrap="square" rtlCol="0">
            <a:spAutoFit/>
          </a:bodyPr>
          <a:lstStyle/>
          <a:p>
            <a:r>
              <a:rPr lang="en-US" sz="3200" dirty="0"/>
              <a:t>results</a:t>
            </a:r>
          </a:p>
        </p:txBody>
      </p:sp>
      <p:sp>
        <p:nvSpPr>
          <p:cNvPr id="9" name="Arrow: Right 8">
            <a:extLst>
              <a:ext uri="{FF2B5EF4-FFF2-40B4-BE49-F238E27FC236}">
                <a16:creationId xmlns:a16="http://schemas.microsoft.com/office/drawing/2014/main" id="{420D7720-F1E6-4589-88B4-C1D7F2EAA572}"/>
              </a:ext>
            </a:extLst>
          </p:cNvPr>
          <p:cNvSpPr/>
          <p:nvPr/>
        </p:nvSpPr>
        <p:spPr>
          <a:xfrm>
            <a:off x="2410605" y="1887311"/>
            <a:ext cx="653143" cy="4098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13C54049-2A0F-4ED3-9903-698370D7B3E6}"/>
              </a:ext>
            </a:extLst>
          </p:cNvPr>
          <p:cNvSpPr/>
          <p:nvPr/>
        </p:nvSpPr>
        <p:spPr>
          <a:xfrm>
            <a:off x="6341944" y="1887311"/>
            <a:ext cx="653143" cy="4098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B0948691-4999-4D6A-981B-96F315382C17}"/>
              </a:ext>
            </a:extLst>
          </p:cNvPr>
          <p:cNvSpPr/>
          <p:nvPr/>
        </p:nvSpPr>
        <p:spPr>
          <a:xfrm>
            <a:off x="9062646" y="1887311"/>
            <a:ext cx="653143" cy="4098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69932860-F9F9-4626-B2A7-8759ECBBD37B}"/>
              </a:ext>
            </a:extLst>
          </p:cNvPr>
          <p:cNvSpPr/>
          <p:nvPr/>
        </p:nvSpPr>
        <p:spPr>
          <a:xfrm rot="5400000">
            <a:off x="5733144" y="135998"/>
            <a:ext cx="435429" cy="563154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7AB8E16-EDDE-4797-A690-DE6F1508700B}"/>
              </a:ext>
            </a:extLst>
          </p:cNvPr>
          <p:cNvSpPr txBox="1"/>
          <p:nvPr/>
        </p:nvSpPr>
        <p:spPr>
          <a:xfrm>
            <a:off x="4746842" y="3475365"/>
            <a:ext cx="2408032" cy="523220"/>
          </a:xfrm>
          <a:prstGeom prst="rect">
            <a:avLst/>
          </a:prstGeom>
          <a:noFill/>
        </p:spPr>
        <p:txBody>
          <a:bodyPr wrap="none" rtlCol="0">
            <a:spAutoFit/>
          </a:bodyPr>
          <a:lstStyle/>
          <a:p>
            <a:r>
              <a:rPr lang="en-US" sz="2800" dirty="0"/>
              <a:t>MATLAB scripts</a:t>
            </a:r>
          </a:p>
        </p:txBody>
      </p:sp>
      <p:sp>
        <p:nvSpPr>
          <p:cNvPr id="15" name="TextBox 14">
            <a:extLst>
              <a:ext uri="{FF2B5EF4-FFF2-40B4-BE49-F238E27FC236}">
                <a16:creationId xmlns:a16="http://schemas.microsoft.com/office/drawing/2014/main" id="{1F5076C2-1C61-4B1F-A21A-6F146301A002}"/>
              </a:ext>
            </a:extLst>
          </p:cNvPr>
          <p:cNvSpPr txBox="1"/>
          <p:nvPr/>
        </p:nvSpPr>
        <p:spPr>
          <a:xfrm>
            <a:off x="3829123" y="4093496"/>
            <a:ext cx="4243469" cy="523220"/>
          </a:xfrm>
          <a:prstGeom prst="rect">
            <a:avLst/>
          </a:prstGeom>
          <a:noFill/>
        </p:spPr>
        <p:txBody>
          <a:bodyPr wrap="none" rtlCol="0">
            <a:spAutoFit/>
          </a:bodyPr>
          <a:lstStyle/>
          <a:p>
            <a:r>
              <a:rPr lang="en-US" sz="2800" dirty="0"/>
              <a:t>depend on similar functions</a:t>
            </a:r>
          </a:p>
        </p:txBody>
      </p:sp>
      <p:sp>
        <p:nvSpPr>
          <p:cNvPr id="16" name="Arrow: Right 15">
            <a:extLst>
              <a:ext uri="{FF2B5EF4-FFF2-40B4-BE49-F238E27FC236}">
                <a16:creationId xmlns:a16="http://schemas.microsoft.com/office/drawing/2014/main" id="{FA3D27E8-14A6-4043-ACB5-8DCBB369BA98}"/>
              </a:ext>
            </a:extLst>
          </p:cNvPr>
          <p:cNvSpPr/>
          <p:nvPr/>
        </p:nvSpPr>
        <p:spPr>
          <a:xfrm>
            <a:off x="8284028" y="4148093"/>
            <a:ext cx="653143" cy="4098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78D3F25-1C45-4567-8F0C-88C6E789D51E}"/>
              </a:ext>
            </a:extLst>
          </p:cNvPr>
          <p:cNvSpPr txBox="1"/>
          <p:nvPr/>
        </p:nvSpPr>
        <p:spPr>
          <a:xfrm>
            <a:off x="9186381" y="4065162"/>
            <a:ext cx="2613216" cy="523220"/>
          </a:xfrm>
          <a:prstGeom prst="rect">
            <a:avLst/>
          </a:prstGeom>
          <a:noFill/>
        </p:spPr>
        <p:txBody>
          <a:bodyPr wrap="none" rtlCol="0">
            <a:spAutoFit/>
          </a:bodyPr>
          <a:lstStyle/>
          <a:p>
            <a:r>
              <a:rPr lang="en-US" sz="2800" dirty="0"/>
              <a:t>create your own!</a:t>
            </a:r>
          </a:p>
        </p:txBody>
      </p:sp>
      <p:sp>
        <p:nvSpPr>
          <p:cNvPr id="18" name="TextBox 17">
            <a:extLst>
              <a:ext uri="{FF2B5EF4-FFF2-40B4-BE49-F238E27FC236}">
                <a16:creationId xmlns:a16="http://schemas.microsoft.com/office/drawing/2014/main" id="{127A0D64-44B4-47F6-BBF0-DF0CC5F6EA7B}"/>
              </a:ext>
            </a:extLst>
          </p:cNvPr>
          <p:cNvSpPr txBox="1"/>
          <p:nvPr/>
        </p:nvSpPr>
        <p:spPr>
          <a:xfrm>
            <a:off x="2737176" y="5435600"/>
            <a:ext cx="1208985" cy="523220"/>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none" rtlCol="0">
            <a:spAutoFit/>
          </a:bodyPr>
          <a:lstStyle/>
          <a:p>
            <a:r>
              <a:rPr lang="en-US" sz="2800" b="1" dirty="0"/>
              <a:t>GitHub</a:t>
            </a:r>
          </a:p>
        </p:txBody>
      </p:sp>
      <p:cxnSp>
        <p:nvCxnSpPr>
          <p:cNvPr id="20" name="Straight Arrow Connector 19">
            <a:extLst>
              <a:ext uri="{FF2B5EF4-FFF2-40B4-BE49-F238E27FC236}">
                <a16:creationId xmlns:a16="http://schemas.microsoft.com/office/drawing/2014/main" id="{DB845451-21DD-4654-9F0C-74146FB73D59}"/>
              </a:ext>
            </a:extLst>
          </p:cNvPr>
          <p:cNvCxnSpPr/>
          <p:nvPr/>
        </p:nvCxnSpPr>
        <p:spPr>
          <a:xfrm flipV="1">
            <a:off x="4064434" y="4711627"/>
            <a:ext cx="977900" cy="754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2EB71D-6820-4F43-BB79-A56D2EDE5F11}"/>
              </a:ext>
            </a:extLst>
          </p:cNvPr>
          <p:cNvSpPr txBox="1"/>
          <p:nvPr/>
        </p:nvSpPr>
        <p:spPr>
          <a:xfrm>
            <a:off x="4229944" y="5448300"/>
            <a:ext cx="3732112" cy="523220"/>
          </a:xfrm>
          <a:prstGeom prst="rect">
            <a:avLst/>
          </a:prstGeom>
          <a:noFill/>
        </p:spPr>
        <p:txBody>
          <a:bodyPr wrap="none" rtlCol="0">
            <a:spAutoFit/>
          </a:bodyPr>
          <a:lstStyle/>
          <a:p>
            <a:r>
              <a:rPr lang="en-US" sz="2800" dirty="0"/>
              <a:t>maintain version control</a:t>
            </a:r>
          </a:p>
        </p:txBody>
      </p:sp>
    </p:spTree>
    <p:extLst>
      <p:ext uri="{BB962C8B-B14F-4D97-AF65-F5344CB8AC3E}">
        <p14:creationId xmlns:p14="http://schemas.microsoft.com/office/powerpoint/2010/main" val="211327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p:bldP spid="16" grpId="0" animBg="1"/>
      <p:bldP spid="17" grpId="0"/>
      <p:bldP spid="18"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299386-D479-4933-8C69-8E38F1C670F6}"/>
              </a:ext>
            </a:extLst>
          </p:cNvPr>
          <p:cNvSpPr>
            <a:spLocks noGrp="1"/>
          </p:cNvSpPr>
          <p:nvPr>
            <p:ph type="sldNum" sz="quarter" idx="12"/>
          </p:nvPr>
        </p:nvSpPr>
        <p:spPr/>
        <p:txBody>
          <a:bodyPr/>
          <a:lstStyle/>
          <a:p>
            <a:fld id="{B7C956DB-C67A-44BE-92A1-614D581E0BB8}" type="slidenum">
              <a:rPr lang="en-US" smtClean="0"/>
              <a:t>7</a:t>
            </a:fld>
            <a:endParaRPr lang="en-US"/>
          </a:p>
        </p:txBody>
      </p:sp>
      <p:sp>
        <p:nvSpPr>
          <p:cNvPr id="5" name="Title 1">
            <a:extLst>
              <a:ext uri="{FF2B5EF4-FFF2-40B4-BE49-F238E27FC236}">
                <a16:creationId xmlns:a16="http://schemas.microsoft.com/office/drawing/2014/main" id="{A8E225E7-6DE9-4BB1-9DD7-5EB24D928517}"/>
              </a:ext>
            </a:extLst>
          </p:cNvPr>
          <p:cNvSpPr>
            <a:spLocks noGrp="1"/>
          </p:cNvSpPr>
          <p:nvPr>
            <p:ph type="title"/>
          </p:nvPr>
        </p:nvSpPr>
        <p:spPr>
          <a:xfrm>
            <a:off x="838200" y="365125"/>
            <a:ext cx="10515600" cy="752475"/>
          </a:xfrm>
        </p:spPr>
        <p:txBody>
          <a:bodyPr/>
          <a:lstStyle/>
          <a:p>
            <a:r>
              <a:rPr lang="en-US" dirty="0"/>
              <a:t>GitHub</a:t>
            </a:r>
          </a:p>
        </p:txBody>
      </p:sp>
      <p:grpSp>
        <p:nvGrpSpPr>
          <p:cNvPr id="8" name="Group 7">
            <a:extLst>
              <a:ext uri="{FF2B5EF4-FFF2-40B4-BE49-F238E27FC236}">
                <a16:creationId xmlns:a16="http://schemas.microsoft.com/office/drawing/2014/main" id="{9320C906-7152-4EA5-9BD2-3A9B0C0B143F}"/>
              </a:ext>
            </a:extLst>
          </p:cNvPr>
          <p:cNvGrpSpPr/>
          <p:nvPr/>
        </p:nvGrpSpPr>
        <p:grpSpPr>
          <a:xfrm>
            <a:off x="3867150" y="1537019"/>
            <a:ext cx="4305300" cy="1127780"/>
            <a:chOff x="3943350" y="596900"/>
            <a:chExt cx="4305300" cy="1127780"/>
          </a:xfrm>
        </p:grpSpPr>
        <p:sp>
          <p:nvSpPr>
            <p:cNvPr id="7" name="Cloud 6">
              <a:extLst>
                <a:ext uri="{FF2B5EF4-FFF2-40B4-BE49-F238E27FC236}">
                  <a16:creationId xmlns:a16="http://schemas.microsoft.com/office/drawing/2014/main" id="{9D708B54-AEBC-457F-B633-B3FCC0C1BE27}"/>
                </a:ext>
              </a:extLst>
            </p:cNvPr>
            <p:cNvSpPr/>
            <p:nvPr/>
          </p:nvSpPr>
          <p:spPr>
            <a:xfrm>
              <a:off x="3943350" y="596900"/>
              <a:ext cx="4305300" cy="11277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72992B-646F-44A7-BA34-9100345B8A6E}"/>
                </a:ext>
              </a:extLst>
            </p:cNvPr>
            <p:cNvSpPr txBox="1"/>
            <p:nvPr/>
          </p:nvSpPr>
          <p:spPr>
            <a:xfrm>
              <a:off x="4635500" y="897920"/>
              <a:ext cx="2921000" cy="523220"/>
            </a:xfrm>
            <a:prstGeom prst="rect">
              <a:avLst/>
            </a:prstGeom>
            <a:noFill/>
          </p:spPr>
          <p:txBody>
            <a:bodyPr wrap="square" rtlCol="0">
              <a:spAutoFit/>
            </a:bodyPr>
            <a:lstStyle/>
            <a:p>
              <a:r>
                <a:rPr lang="en-US" sz="2800" dirty="0"/>
                <a:t>MATLAB functions</a:t>
              </a:r>
            </a:p>
          </p:txBody>
        </p:sp>
      </p:grpSp>
      <p:sp>
        <p:nvSpPr>
          <p:cNvPr id="11" name="TextBox 10">
            <a:extLst>
              <a:ext uri="{FF2B5EF4-FFF2-40B4-BE49-F238E27FC236}">
                <a16:creationId xmlns:a16="http://schemas.microsoft.com/office/drawing/2014/main" id="{519E4B88-BC58-4AA8-B9B4-AE4B8BFAED14}"/>
              </a:ext>
            </a:extLst>
          </p:cNvPr>
          <p:cNvSpPr txBox="1"/>
          <p:nvPr/>
        </p:nvSpPr>
        <p:spPr>
          <a:xfrm>
            <a:off x="1104900" y="3989479"/>
            <a:ext cx="4000500" cy="954107"/>
          </a:xfrm>
          <a:prstGeom prst="rect">
            <a:avLst/>
          </a:prstGeom>
          <a:noFill/>
        </p:spPr>
        <p:txBody>
          <a:bodyPr wrap="square" rtlCol="0">
            <a:spAutoFit/>
          </a:bodyPr>
          <a:lstStyle/>
          <a:p>
            <a:pPr algn="ctr"/>
            <a:r>
              <a:rPr lang="en-US" sz="2800" dirty="0"/>
              <a:t>download</a:t>
            </a:r>
          </a:p>
          <a:p>
            <a:pPr algn="ctr"/>
            <a:r>
              <a:rPr lang="en-US" sz="2800" dirty="0"/>
              <a:t>functions and sync</a:t>
            </a:r>
          </a:p>
        </p:txBody>
      </p:sp>
      <p:sp>
        <p:nvSpPr>
          <p:cNvPr id="14" name="TextBox 13">
            <a:extLst>
              <a:ext uri="{FF2B5EF4-FFF2-40B4-BE49-F238E27FC236}">
                <a16:creationId xmlns:a16="http://schemas.microsoft.com/office/drawing/2014/main" id="{AD269512-2EA4-4C3C-9EE0-9D5FFC6C6265}"/>
              </a:ext>
            </a:extLst>
          </p:cNvPr>
          <p:cNvSpPr txBox="1"/>
          <p:nvPr/>
        </p:nvSpPr>
        <p:spPr>
          <a:xfrm>
            <a:off x="8343900" y="1838039"/>
            <a:ext cx="1938351" cy="523220"/>
          </a:xfrm>
          <a:prstGeom prst="rect">
            <a:avLst/>
          </a:prstGeom>
          <a:noFill/>
        </p:spPr>
        <p:txBody>
          <a:bodyPr wrap="none" rtlCol="0">
            <a:spAutoFit/>
          </a:bodyPr>
          <a:lstStyle/>
          <a:p>
            <a:r>
              <a:rPr lang="en-US" sz="2800" dirty="0"/>
              <a:t>Master copy</a:t>
            </a:r>
          </a:p>
        </p:txBody>
      </p:sp>
      <p:cxnSp>
        <p:nvCxnSpPr>
          <p:cNvPr id="17" name="Straight Arrow Connector 16">
            <a:extLst>
              <a:ext uri="{FF2B5EF4-FFF2-40B4-BE49-F238E27FC236}">
                <a16:creationId xmlns:a16="http://schemas.microsoft.com/office/drawing/2014/main" id="{2AF23450-58C5-4A17-80D5-7A057B9DEB2D}"/>
              </a:ext>
            </a:extLst>
          </p:cNvPr>
          <p:cNvCxnSpPr>
            <a:cxnSpLocks/>
          </p:cNvCxnSpPr>
          <p:nvPr/>
        </p:nvCxnSpPr>
        <p:spPr>
          <a:xfrm flipV="1">
            <a:off x="3225800" y="2777839"/>
            <a:ext cx="901700" cy="117984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A7E07133-8E4D-4FFA-99CD-CC8260F579DF}"/>
              </a:ext>
            </a:extLst>
          </p:cNvPr>
          <p:cNvSpPr/>
          <p:nvPr/>
        </p:nvSpPr>
        <p:spPr>
          <a:xfrm rot="3735729" flipV="1">
            <a:off x="3363949" y="3203398"/>
            <a:ext cx="2159000" cy="2426709"/>
          </a:xfrm>
          <a:prstGeom prst="arc">
            <a:avLst>
              <a:gd name="adj1" fmla="val 16200000"/>
              <a:gd name="adj2" fmla="val 2145568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9E234680-593C-4A85-B663-F8564218BFA8}"/>
              </a:ext>
            </a:extLst>
          </p:cNvPr>
          <p:cNvSpPr txBox="1"/>
          <p:nvPr/>
        </p:nvSpPr>
        <p:spPr>
          <a:xfrm>
            <a:off x="4949384" y="5042219"/>
            <a:ext cx="2677336" cy="523220"/>
          </a:xfrm>
          <a:prstGeom prst="rect">
            <a:avLst/>
          </a:prstGeom>
          <a:noFill/>
        </p:spPr>
        <p:txBody>
          <a:bodyPr wrap="none" rtlCol="0">
            <a:spAutoFit/>
          </a:bodyPr>
          <a:lstStyle/>
          <a:p>
            <a:r>
              <a:rPr lang="en-US" sz="2800" dirty="0"/>
              <a:t>propose changes</a:t>
            </a:r>
          </a:p>
        </p:txBody>
      </p:sp>
      <p:cxnSp>
        <p:nvCxnSpPr>
          <p:cNvPr id="22" name="Straight Arrow Connector 21">
            <a:extLst>
              <a:ext uri="{FF2B5EF4-FFF2-40B4-BE49-F238E27FC236}">
                <a16:creationId xmlns:a16="http://schemas.microsoft.com/office/drawing/2014/main" id="{FF82D442-CA30-4BF6-9F44-D61FFD7086AB}"/>
              </a:ext>
            </a:extLst>
          </p:cNvPr>
          <p:cNvCxnSpPr>
            <a:cxnSpLocks/>
          </p:cNvCxnSpPr>
          <p:nvPr/>
        </p:nvCxnSpPr>
        <p:spPr>
          <a:xfrm flipV="1">
            <a:off x="6261100" y="2896574"/>
            <a:ext cx="0" cy="21456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E58A2D-21D8-4221-9402-6C6B3CEEE11B}"/>
              </a:ext>
            </a:extLst>
          </p:cNvPr>
          <p:cNvSpPr txBox="1"/>
          <p:nvPr/>
        </p:nvSpPr>
        <p:spPr>
          <a:xfrm>
            <a:off x="6288052" y="3367759"/>
            <a:ext cx="2384496" cy="1384995"/>
          </a:xfrm>
          <a:prstGeom prst="rect">
            <a:avLst/>
          </a:prstGeom>
          <a:noFill/>
        </p:spPr>
        <p:txBody>
          <a:bodyPr wrap="square" rtlCol="0">
            <a:spAutoFit/>
          </a:bodyPr>
          <a:lstStyle/>
          <a:p>
            <a:r>
              <a:rPr lang="en-US" sz="2800" dirty="0"/>
              <a:t>changes are approved and implemented</a:t>
            </a:r>
          </a:p>
        </p:txBody>
      </p:sp>
      <p:sp>
        <p:nvSpPr>
          <p:cNvPr id="26" name="TextBox 25">
            <a:extLst>
              <a:ext uri="{FF2B5EF4-FFF2-40B4-BE49-F238E27FC236}">
                <a16:creationId xmlns:a16="http://schemas.microsoft.com/office/drawing/2014/main" id="{BC35E51C-209A-4A34-AFED-2BE5BA2EE3A9}"/>
              </a:ext>
            </a:extLst>
          </p:cNvPr>
          <p:cNvSpPr txBox="1"/>
          <p:nvPr/>
        </p:nvSpPr>
        <p:spPr>
          <a:xfrm>
            <a:off x="3966192" y="1096225"/>
            <a:ext cx="4107215" cy="461665"/>
          </a:xfrm>
          <a:prstGeom prst="rect">
            <a:avLst/>
          </a:prstGeom>
          <a:noFill/>
        </p:spPr>
        <p:txBody>
          <a:bodyPr wrap="none" rtlCol="0">
            <a:spAutoFit/>
          </a:bodyPr>
          <a:lstStyle/>
          <a:p>
            <a:r>
              <a:rPr lang="en-US" sz="2400" dirty="0" err="1"/>
              <a:t>erc-chemech</a:t>
            </a:r>
            <a:r>
              <a:rPr lang="en-US" sz="2400" dirty="0"/>
              <a:t>/</a:t>
            </a:r>
            <a:r>
              <a:rPr lang="en-US" sz="2400" dirty="0" err="1"/>
              <a:t>Nikon_stitch_GUI</a:t>
            </a:r>
            <a:endParaRPr lang="en-US" sz="2400" dirty="0"/>
          </a:p>
        </p:txBody>
      </p:sp>
    </p:spTree>
    <p:extLst>
      <p:ext uri="{BB962C8B-B14F-4D97-AF65-F5344CB8AC3E}">
        <p14:creationId xmlns:p14="http://schemas.microsoft.com/office/powerpoint/2010/main" val="116555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B751-460F-4247-90A9-AED69FB0E5FF}"/>
              </a:ext>
            </a:extLst>
          </p:cNvPr>
          <p:cNvSpPr>
            <a:spLocks noGrp="1"/>
          </p:cNvSpPr>
          <p:nvPr>
            <p:ph type="title"/>
          </p:nvPr>
        </p:nvSpPr>
        <p:spPr/>
        <p:txBody>
          <a:bodyPr/>
          <a:lstStyle/>
          <a:p>
            <a:r>
              <a:rPr lang="en-US" dirty="0"/>
              <a:t>Setting up MATLAB with </a:t>
            </a:r>
            <a:r>
              <a:rPr lang="en-US" dirty="0" err="1"/>
              <a:t>Github</a:t>
            </a:r>
            <a:r>
              <a:rPr lang="en-US" dirty="0"/>
              <a:t> library</a:t>
            </a:r>
          </a:p>
        </p:txBody>
      </p:sp>
      <p:sp>
        <p:nvSpPr>
          <p:cNvPr id="3" name="Content Placeholder 2">
            <a:extLst>
              <a:ext uri="{FF2B5EF4-FFF2-40B4-BE49-F238E27FC236}">
                <a16:creationId xmlns:a16="http://schemas.microsoft.com/office/drawing/2014/main" id="{7D8B6CDF-14F0-4BE4-8352-9D0CB6252477}"/>
              </a:ext>
            </a:extLst>
          </p:cNvPr>
          <p:cNvSpPr>
            <a:spLocks noGrp="1"/>
          </p:cNvSpPr>
          <p:nvPr>
            <p:ph idx="1"/>
          </p:nvPr>
        </p:nvSpPr>
        <p:spPr/>
        <p:txBody>
          <a:bodyPr/>
          <a:lstStyle/>
          <a:p>
            <a:pPr marL="514350" indent="-514350">
              <a:buFont typeface="+mj-lt"/>
              <a:buAutoNum type="arabicPeriod"/>
            </a:pPr>
            <a:r>
              <a:rPr lang="en-US" dirty="0"/>
              <a:t>Create/sign-in to your </a:t>
            </a:r>
            <a:r>
              <a:rPr lang="en-US" dirty="0" err="1"/>
              <a:t>Github</a:t>
            </a:r>
            <a:r>
              <a:rPr lang="en-US" dirty="0"/>
              <a:t> account</a:t>
            </a:r>
          </a:p>
          <a:p>
            <a:pPr marL="514350" indent="-514350">
              <a:buFont typeface="+mj-lt"/>
              <a:buAutoNum type="arabicPeriod"/>
            </a:pPr>
            <a:r>
              <a:rPr lang="en-US" dirty="0"/>
              <a:t>Download </a:t>
            </a:r>
            <a:r>
              <a:rPr lang="en-US" dirty="0" err="1"/>
              <a:t>Github</a:t>
            </a:r>
            <a:r>
              <a:rPr lang="en-US" dirty="0"/>
              <a:t> desktop program</a:t>
            </a:r>
          </a:p>
          <a:p>
            <a:pPr marL="514350" indent="-514350">
              <a:buFont typeface="+mj-lt"/>
              <a:buAutoNum type="arabicPeriod"/>
            </a:pPr>
            <a:r>
              <a:rPr lang="en-US" dirty="0"/>
              <a:t>Subscribe and download repository (library):</a:t>
            </a:r>
          </a:p>
          <a:p>
            <a:pPr marL="457200" lvl="1" indent="0">
              <a:buNone/>
            </a:pPr>
            <a:r>
              <a:rPr lang="en-US" dirty="0">
                <a:solidFill>
                  <a:schemeClr val="accent1">
                    <a:lumMod val="50000"/>
                  </a:schemeClr>
                </a:solidFill>
                <a:hlinkClick r:id="rId2">
                  <a:extLst>
                    <a:ext uri="{A12FA001-AC4F-418D-AE19-62706E023703}">
                      <ahyp:hlinkClr xmlns:ahyp="http://schemas.microsoft.com/office/drawing/2018/hyperlinkcolor" val="tx"/>
                    </a:ext>
                  </a:extLst>
                </a:hlinkClick>
              </a:rPr>
              <a:t>https://github.com/erc-chemech/image-processing-MATLAB</a:t>
            </a:r>
            <a:endParaRPr lang="en-US" dirty="0">
              <a:solidFill>
                <a:schemeClr val="accent1">
                  <a:lumMod val="50000"/>
                </a:schemeClr>
              </a:solidFill>
            </a:endParaRPr>
          </a:p>
          <a:p>
            <a:pPr marL="457200" indent="-457200">
              <a:buFont typeface="+mj-lt"/>
              <a:buAutoNum type="arabicPeriod"/>
            </a:pPr>
            <a:r>
              <a:rPr lang="en-US" dirty="0"/>
              <a:t>Create a </a:t>
            </a:r>
            <a:r>
              <a:rPr lang="en-US" dirty="0" err="1"/>
              <a:t>startup.m</a:t>
            </a:r>
            <a:r>
              <a:rPr lang="en-US" dirty="0"/>
              <a:t> file in your “C:/Documents/MATLAB” folder</a:t>
            </a:r>
          </a:p>
          <a:p>
            <a:pPr marL="457200" indent="-457200">
              <a:buFont typeface="+mj-lt"/>
              <a:buAutoNum type="arabicPeriod"/>
            </a:pPr>
            <a:r>
              <a:rPr lang="en-US" dirty="0"/>
              <a:t>Add the library path to </a:t>
            </a:r>
            <a:r>
              <a:rPr lang="en-US" dirty="0" err="1"/>
              <a:t>startup.m</a:t>
            </a:r>
            <a:endParaRPr lang="en-US" dirty="0"/>
          </a:p>
          <a:p>
            <a:pPr marL="457200" lvl="1" indent="0">
              <a:buNone/>
            </a:pPr>
            <a:r>
              <a:rPr lang="en-US" dirty="0"/>
              <a:t>e.g. </a:t>
            </a:r>
            <a:r>
              <a:rPr lang="en-US" dirty="0" err="1"/>
              <a:t>addpath</a:t>
            </a:r>
            <a:r>
              <a:rPr lang="en-US" dirty="0"/>
              <a:t>(‘C:/Documents/GitHub/image-processing-MATLAB’);</a:t>
            </a:r>
          </a:p>
        </p:txBody>
      </p:sp>
      <p:sp>
        <p:nvSpPr>
          <p:cNvPr id="4" name="Slide Number Placeholder 3">
            <a:extLst>
              <a:ext uri="{FF2B5EF4-FFF2-40B4-BE49-F238E27FC236}">
                <a16:creationId xmlns:a16="http://schemas.microsoft.com/office/drawing/2014/main" id="{3B4AF6B4-5C24-4936-812D-01AA30D8F819}"/>
              </a:ext>
            </a:extLst>
          </p:cNvPr>
          <p:cNvSpPr>
            <a:spLocks noGrp="1"/>
          </p:cNvSpPr>
          <p:nvPr>
            <p:ph type="sldNum" sz="quarter" idx="12"/>
          </p:nvPr>
        </p:nvSpPr>
        <p:spPr/>
        <p:txBody>
          <a:bodyPr/>
          <a:lstStyle/>
          <a:p>
            <a:fld id="{B7C956DB-C67A-44BE-92A1-614D581E0BB8}" type="slidenum">
              <a:rPr lang="en-US" smtClean="0"/>
              <a:t>8</a:t>
            </a:fld>
            <a:endParaRPr lang="en-US"/>
          </a:p>
        </p:txBody>
      </p:sp>
      <p:sp>
        <p:nvSpPr>
          <p:cNvPr id="5" name="TextBox 4">
            <a:extLst>
              <a:ext uri="{FF2B5EF4-FFF2-40B4-BE49-F238E27FC236}">
                <a16:creationId xmlns:a16="http://schemas.microsoft.com/office/drawing/2014/main" id="{2452EA83-6B8E-4410-AC9C-055D28742F4D}"/>
              </a:ext>
            </a:extLst>
          </p:cNvPr>
          <p:cNvSpPr txBox="1"/>
          <p:nvPr/>
        </p:nvSpPr>
        <p:spPr>
          <a:xfrm>
            <a:off x="2539253" y="5574159"/>
            <a:ext cx="7113494" cy="523220"/>
          </a:xfrm>
          <a:prstGeom prst="rect">
            <a:avLst/>
          </a:prstGeom>
          <a:noFill/>
        </p:spPr>
        <p:txBody>
          <a:bodyPr wrap="square" rtlCol="0">
            <a:spAutoFit/>
          </a:bodyPr>
          <a:lstStyle/>
          <a:p>
            <a:pPr algn="ctr"/>
            <a:r>
              <a:rPr lang="en-US" sz="2800" dirty="0"/>
              <a:t>Make sure to download all available toolboxes</a:t>
            </a:r>
          </a:p>
        </p:txBody>
      </p:sp>
    </p:spTree>
    <p:extLst>
      <p:ext uri="{BB962C8B-B14F-4D97-AF65-F5344CB8AC3E}">
        <p14:creationId xmlns:p14="http://schemas.microsoft.com/office/powerpoint/2010/main" val="24430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43FEA-F9FF-456F-9C05-F49BB6D67330}"/>
              </a:ext>
            </a:extLst>
          </p:cNvPr>
          <p:cNvSpPr>
            <a:spLocks noGrp="1"/>
          </p:cNvSpPr>
          <p:nvPr>
            <p:ph type="title"/>
          </p:nvPr>
        </p:nvSpPr>
        <p:spPr/>
        <p:txBody>
          <a:bodyPr>
            <a:normAutofit/>
          </a:bodyPr>
          <a:lstStyle/>
          <a:p>
            <a:r>
              <a:rPr lang="en-US" sz="5400" dirty="0" err="1"/>
              <a:t>startup.m</a:t>
            </a:r>
            <a:r>
              <a:rPr lang="en-US" sz="5400" dirty="0"/>
              <a:t> example</a:t>
            </a:r>
          </a:p>
        </p:txBody>
      </p:sp>
      <p:sp>
        <p:nvSpPr>
          <p:cNvPr id="4" name="Slide Number Placeholder 3">
            <a:extLst>
              <a:ext uri="{FF2B5EF4-FFF2-40B4-BE49-F238E27FC236}">
                <a16:creationId xmlns:a16="http://schemas.microsoft.com/office/drawing/2014/main" id="{E98778F9-AC08-419E-B44B-5E926437EF54}"/>
              </a:ext>
            </a:extLst>
          </p:cNvPr>
          <p:cNvSpPr>
            <a:spLocks noGrp="1"/>
          </p:cNvSpPr>
          <p:nvPr>
            <p:ph type="sldNum" sz="quarter" idx="12"/>
          </p:nvPr>
        </p:nvSpPr>
        <p:spPr/>
        <p:txBody>
          <a:bodyPr/>
          <a:lstStyle/>
          <a:p>
            <a:fld id="{B7C956DB-C67A-44BE-92A1-614D581E0BB8}" type="slidenum">
              <a:rPr lang="en-US" smtClean="0"/>
              <a:t>9</a:t>
            </a:fld>
            <a:endParaRPr lang="en-US"/>
          </a:p>
        </p:txBody>
      </p:sp>
      <p:sp>
        <p:nvSpPr>
          <p:cNvPr id="5" name="Rectangle 4">
            <a:extLst>
              <a:ext uri="{FF2B5EF4-FFF2-40B4-BE49-F238E27FC236}">
                <a16:creationId xmlns:a16="http://schemas.microsoft.com/office/drawing/2014/main" id="{C8DD0D12-73D1-4231-8BC0-2C592ED418D4}"/>
              </a:ext>
            </a:extLst>
          </p:cNvPr>
          <p:cNvSpPr/>
          <p:nvPr/>
        </p:nvSpPr>
        <p:spPr>
          <a:xfrm>
            <a:off x="221876" y="1868705"/>
            <a:ext cx="11672047" cy="1938992"/>
          </a:xfrm>
          <a:prstGeom prst="rect">
            <a:avLst/>
          </a:prstGeom>
        </p:spPr>
        <p:txBody>
          <a:bodyPr wrap="square">
            <a:spAutoFit/>
          </a:bodyPr>
          <a:lstStyle/>
          <a:p>
            <a:r>
              <a:rPr lang="en-US" sz="2000" dirty="0">
                <a:solidFill>
                  <a:srgbClr val="00B050"/>
                </a:solidFill>
                <a:latin typeface="Droid Sans Mono" panose="020B0609030804020204" pitchFamily="49" charset="0"/>
                <a:ea typeface="Droid Sans Mono" panose="020B0609030804020204" pitchFamily="49" charset="0"/>
                <a:cs typeface="Droid Sans Mono" panose="020B0609030804020204" pitchFamily="49" charset="0"/>
              </a:rPr>
              <a:t>%Script that runs at startup</a:t>
            </a:r>
          </a:p>
          <a:p>
            <a:r>
              <a:rPr lang="en-US" sz="2000" dirty="0" err="1">
                <a:solidFill>
                  <a:srgbClr val="000000"/>
                </a:solidFill>
                <a:latin typeface="Droid Sans Mono" panose="020B0609030804020204" pitchFamily="49" charset="0"/>
                <a:ea typeface="Droid Sans Mono" panose="020B0609030804020204" pitchFamily="49" charset="0"/>
                <a:cs typeface="Droid Sans Mono" panose="020B0609030804020204" pitchFamily="49" charset="0"/>
              </a:rPr>
              <a:t>clc</a:t>
            </a:r>
            <a:r>
              <a:rPr lang="en-US" sz="2000" dirty="0">
                <a:solidFill>
                  <a:srgbClr val="000000"/>
                </a:solidFill>
                <a:latin typeface="Droid Sans Mono" panose="020B0609030804020204" pitchFamily="49" charset="0"/>
                <a:ea typeface="Droid Sans Mono" panose="020B0609030804020204" pitchFamily="49" charset="0"/>
                <a:cs typeface="Droid Sans Mono" panose="020B0609030804020204" pitchFamily="49" charset="0"/>
              </a:rPr>
              <a:t>;</a:t>
            </a:r>
          </a:p>
          <a:p>
            <a:r>
              <a:rPr lang="en-US" sz="2000" dirty="0" err="1">
                <a:solidFill>
                  <a:srgbClr val="000000"/>
                </a:solidFill>
                <a:latin typeface="Droid Sans Mono" panose="020B0609030804020204" pitchFamily="49" charset="0"/>
                <a:ea typeface="Droid Sans Mono" panose="020B0609030804020204" pitchFamily="49" charset="0"/>
                <a:cs typeface="Droid Sans Mono" panose="020B0609030804020204" pitchFamily="49" charset="0"/>
              </a:rPr>
              <a:t>disp</a:t>
            </a:r>
            <a:r>
              <a:rPr lang="en-US" sz="2000" dirty="0">
                <a:solidFill>
                  <a:srgbClr val="000000"/>
                </a:solidFill>
                <a:latin typeface="Droid Sans Mono" panose="020B0609030804020204" pitchFamily="49" charset="0"/>
                <a:ea typeface="Droid Sans Mono" panose="020B0609030804020204" pitchFamily="49" charset="0"/>
                <a:cs typeface="Droid Sans Mono" panose="020B0609030804020204" pitchFamily="49" charset="0"/>
              </a:rPr>
              <a:t>(date);</a:t>
            </a:r>
          </a:p>
          <a:p>
            <a:r>
              <a:rPr lang="en-US" sz="2000" dirty="0" err="1">
                <a:latin typeface="Droid Sans Mono" panose="020B0609030804020204" pitchFamily="49" charset="0"/>
                <a:ea typeface="Droid Sans Mono" panose="020B0609030804020204" pitchFamily="49" charset="0"/>
                <a:cs typeface="Droid Sans Mono" panose="020B0609030804020204" pitchFamily="49" charset="0"/>
              </a:rPr>
              <a:t>addpath</a:t>
            </a:r>
            <a:r>
              <a:rPr lang="en-US" sz="2000" dirty="0">
                <a:latin typeface="Droid Sans Mono" panose="020B0609030804020204" pitchFamily="49" charset="0"/>
                <a:ea typeface="Droid Sans Mono" panose="020B0609030804020204" pitchFamily="49" charset="0"/>
                <a:cs typeface="Droid Sans Mono" panose="020B0609030804020204" pitchFamily="49" charset="0"/>
              </a:rPr>
              <a:t>(</a:t>
            </a:r>
            <a:r>
              <a:rPr lang="en-US" sz="2000" dirty="0">
                <a:solidFill>
                  <a:srgbClr val="CC66FF"/>
                </a:solidFill>
                <a:latin typeface="Droid Sans Mono" panose="020B0609030804020204" pitchFamily="49" charset="0"/>
                <a:ea typeface="Droid Sans Mono" panose="020B0609030804020204" pitchFamily="49" charset="0"/>
                <a:cs typeface="Droid Sans Mono" panose="020B0609030804020204" pitchFamily="49" charset="0"/>
              </a:rPr>
              <a:t>'F:\Dropbox\ESPCI-Paris\MATLAB\image-processing-MATLAB'</a:t>
            </a:r>
            <a:r>
              <a:rPr lang="en-US" sz="2000" dirty="0">
                <a:latin typeface="Droid Sans Mono" panose="020B0609030804020204" pitchFamily="49" charset="0"/>
                <a:ea typeface="Droid Sans Mono" panose="020B0609030804020204" pitchFamily="49" charset="0"/>
                <a:cs typeface="Droid Sans Mono" panose="020B0609030804020204" pitchFamily="49" charset="0"/>
              </a:rPr>
              <a:t>);</a:t>
            </a:r>
          </a:p>
          <a:p>
            <a:r>
              <a:rPr lang="en-US" sz="2000" dirty="0" err="1">
                <a:latin typeface="Droid Sans Mono" panose="020B0609030804020204" pitchFamily="49" charset="0"/>
                <a:ea typeface="Droid Sans Mono" panose="020B0609030804020204" pitchFamily="49" charset="0"/>
                <a:cs typeface="Droid Sans Mono" panose="020B0609030804020204" pitchFamily="49" charset="0"/>
              </a:rPr>
              <a:t>disp</a:t>
            </a:r>
            <a:r>
              <a:rPr lang="en-US" sz="2000" dirty="0">
                <a:latin typeface="Droid Sans Mono" panose="020B0609030804020204" pitchFamily="49" charset="0"/>
                <a:ea typeface="Droid Sans Mono" panose="020B0609030804020204" pitchFamily="49" charset="0"/>
                <a:cs typeface="Droid Sans Mono" panose="020B0609030804020204" pitchFamily="49" charset="0"/>
              </a:rPr>
              <a:t>('Startup script for Josh initiated!');</a:t>
            </a:r>
          </a:p>
          <a:p>
            <a:endParaRPr lang="en-US" sz="2000" dirty="0">
              <a:solidFill>
                <a:srgbClr val="000000"/>
              </a:solidFill>
              <a:latin typeface="Droid Sans Mono" panose="020B0609030804020204" pitchFamily="49" charset="0"/>
              <a:ea typeface="Droid Sans Mono" panose="020B0609030804020204" pitchFamily="49" charset="0"/>
              <a:cs typeface="Droid Sans Mono" panose="020B0609030804020204" pitchFamily="49" charset="0"/>
            </a:endParaRPr>
          </a:p>
        </p:txBody>
      </p:sp>
    </p:spTree>
    <p:extLst>
      <p:ext uri="{BB962C8B-B14F-4D97-AF65-F5344CB8AC3E}">
        <p14:creationId xmlns:p14="http://schemas.microsoft.com/office/powerpoint/2010/main" val="379347813"/>
      </p:ext>
    </p:extLst>
  </p:cSld>
  <p:clrMapOvr>
    <a:masterClrMapping/>
  </p:clrMapOvr>
</p:sld>
</file>

<file path=ppt/theme/theme1.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ource Sans Pro">
      <a:majorFont>
        <a:latin typeface="Source Sans Pro Ligh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2028</TotalTime>
  <Words>1753</Words>
  <Application>Microsoft Office PowerPoint</Application>
  <PresentationFormat>Widescreen</PresentationFormat>
  <Paragraphs>331</Paragraphs>
  <Slides>35</Slides>
  <Notes>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Cambria Math</vt:lpstr>
      <vt:lpstr>Droid Sans Mono</vt:lpstr>
      <vt:lpstr>Source Sans Pro Light</vt:lpstr>
      <vt:lpstr>Office Theme</vt:lpstr>
      <vt:lpstr>MATLAB image anaysis</vt:lpstr>
      <vt:lpstr>results from google survey  topics of interest…</vt:lpstr>
      <vt:lpstr>PowerPoint Presentation</vt:lpstr>
      <vt:lpstr>image basics</vt:lpstr>
      <vt:lpstr>image formats</vt:lpstr>
      <vt:lpstr>Work flow</vt:lpstr>
      <vt:lpstr>GitHub</vt:lpstr>
      <vt:lpstr>Setting up MATLAB with Github library</vt:lpstr>
      <vt:lpstr>startup.m example</vt:lpstr>
      <vt:lpstr>Overview of image-processing-MATLAB library</vt:lpstr>
      <vt:lpstr>PowerPoint Presentation</vt:lpstr>
      <vt:lpstr>Image analysis (DA experiments)</vt:lpstr>
      <vt:lpstr>Image analysis (DA experiments)</vt:lpstr>
      <vt:lpstr>Image analysis (DA experiments)</vt:lpstr>
      <vt:lpstr>Image analysis (DA experiments)</vt:lpstr>
      <vt:lpstr>Image analysis (DA experiments)</vt:lpstr>
      <vt:lpstr>Image analysis (DA experiments)</vt:lpstr>
      <vt:lpstr>Image analysis (DA experiments)</vt:lpstr>
      <vt:lpstr>Image analysis (DA experiments)</vt:lpstr>
      <vt:lpstr>PowerPoint Presentation</vt:lpstr>
      <vt:lpstr>Image analysis (sp experiments)</vt:lpstr>
      <vt:lpstr>Image analysis (sp experiments)</vt:lpstr>
      <vt:lpstr>Image analysis (sp experiments)</vt:lpstr>
      <vt:lpstr>Image analysis (sp experiments)</vt:lpstr>
      <vt:lpstr>Image analysis (sp experiments)</vt:lpstr>
      <vt:lpstr>PowerPoint Presentation</vt:lpstr>
      <vt:lpstr>PowerPoint Presentation</vt:lpstr>
      <vt:lpstr>Image analysis (sp experiments)</vt:lpstr>
      <vt:lpstr>Image analysis (sp experiments)</vt:lpstr>
      <vt:lpstr>Image analysis (sp experiments)</vt:lpstr>
      <vt:lpstr>Image analysis (sp experiments)</vt:lpstr>
      <vt:lpstr>Image analysis (sp experiments)</vt:lpstr>
      <vt:lpstr>Image analysis (sp experiments)</vt:lpstr>
      <vt:lpstr>Image analysis (sp experiments)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Yeh</dc:creator>
  <cp:lastModifiedBy>Joshua Yeh</cp:lastModifiedBy>
  <cp:revision>130</cp:revision>
  <dcterms:created xsi:type="dcterms:W3CDTF">2019-02-04T08:57:42Z</dcterms:created>
  <dcterms:modified xsi:type="dcterms:W3CDTF">2019-02-12T23:57:24Z</dcterms:modified>
</cp:coreProperties>
</file>